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8" r:id="rId3"/>
  </p:sldMasterIdLst>
  <p:notesMasterIdLst>
    <p:notesMasterId r:id="rId21"/>
  </p:notesMasterIdLst>
  <p:sldIdLst>
    <p:sldId id="463" r:id="rId4"/>
    <p:sldId id="286" r:id="rId5"/>
    <p:sldId id="278" r:id="rId6"/>
    <p:sldId id="290" r:id="rId7"/>
    <p:sldId id="287" r:id="rId8"/>
    <p:sldId id="291" r:id="rId9"/>
    <p:sldId id="292" r:id="rId10"/>
    <p:sldId id="467" r:id="rId11"/>
    <p:sldId id="288" r:id="rId12"/>
    <p:sldId id="468" r:id="rId13"/>
    <p:sldId id="281" r:id="rId14"/>
    <p:sldId id="283" r:id="rId15"/>
    <p:sldId id="284" r:id="rId16"/>
    <p:sldId id="282" r:id="rId17"/>
    <p:sldId id="285" r:id="rId18"/>
    <p:sldId id="276" r:id="rId19"/>
    <p:sldId id="465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559777504876111E-2"/>
          <c:y val="5.7899882079957395E-2"/>
          <c:w val="0.91417910447761197"/>
          <c:h val="0.7885815360036516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135 Year Avg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</c:spPr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00-E457-469F-9329-7C8005D1DDDB}"/>
              </c:ext>
            </c:extLst>
          </c:dPt>
          <c:cat>
            <c:numRef>
              <c:f>Sheet1!$A$2:$A$50</c:f>
              <c:numCache>
                <c:formatCode>d\-mmm</c:formatCode>
                <c:ptCount val="49"/>
                <c:pt idx="0">
                  <c:v>35612</c:v>
                </c:pt>
                <c:pt idx="1">
                  <c:v>35618</c:v>
                </c:pt>
                <c:pt idx="2">
                  <c:v>35625</c:v>
                </c:pt>
                <c:pt idx="3">
                  <c:v>35632</c:v>
                </c:pt>
                <c:pt idx="4">
                  <c:v>35642</c:v>
                </c:pt>
                <c:pt idx="5">
                  <c:v>35649</c:v>
                </c:pt>
                <c:pt idx="6">
                  <c:v>35656</c:v>
                </c:pt>
                <c:pt idx="7">
                  <c:v>35663</c:v>
                </c:pt>
                <c:pt idx="8">
                  <c:v>35673</c:v>
                </c:pt>
                <c:pt idx="9">
                  <c:v>35680</c:v>
                </c:pt>
                <c:pt idx="10">
                  <c:v>35687</c:v>
                </c:pt>
                <c:pt idx="11">
                  <c:v>35694</c:v>
                </c:pt>
                <c:pt idx="12">
                  <c:v>35703</c:v>
                </c:pt>
                <c:pt idx="13">
                  <c:v>35710</c:v>
                </c:pt>
                <c:pt idx="14">
                  <c:v>35717</c:v>
                </c:pt>
                <c:pt idx="15">
                  <c:v>35724</c:v>
                </c:pt>
                <c:pt idx="16">
                  <c:v>35734</c:v>
                </c:pt>
                <c:pt idx="17">
                  <c:v>35741</c:v>
                </c:pt>
                <c:pt idx="18">
                  <c:v>35748</c:v>
                </c:pt>
                <c:pt idx="19">
                  <c:v>35755</c:v>
                </c:pt>
                <c:pt idx="20">
                  <c:v>35764</c:v>
                </c:pt>
                <c:pt idx="21">
                  <c:v>35771</c:v>
                </c:pt>
                <c:pt idx="22">
                  <c:v>35778</c:v>
                </c:pt>
                <c:pt idx="23">
                  <c:v>35785</c:v>
                </c:pt>
                <c:pt idx="24">
                  <c:v>35795</c:v>
                </c:pt>
                <c:pt idx="25">
                  <c:v>35437</c:v>
                </c:pt>
                <c:pt idx="26">
                  <c:v>35444</c:v>
                </c:pt>
                <c:pt idx="27">
                  <c:v>35451</c:v>
                </c:pt>
                <c:pt idx="28">
                  <c:v>35461</c:v>
                </c:pt>
                <c:pt idx="29">
                  <c:v>35468</c:v>
                </c:pt>
                <c:pt idx="30">
                  <c:v>35475</c:v>
                </c:pt>
                <c:pt idx="31">
                  <c:v>35482</c:v>
                </c:pt>
                <c:pt idx="32">
                  <c:v>35489</c:v>
                </c:pt>
                <c:pt idx="33">
                  <c:v>35496</c:v>
                </c:pt>
                <c:pt idx="34">
                  <c:v>35503</c:v>
                </c:pt>
                <c:pt idx="35">
                  <c:v>35510</c:v>
                </c:pt>
                <c:pt idx="36">
                  <c:v>35520</c:v>
                </c:pt>
                <c:pt idx="37">
                  <c:v>35527</c:v>
                </c:pt>
                <c:pt idx="38">
                  <c:v>35534</c:v>
                </c:pt>
                <c:pt idx="39">
                  <c:v>35541</c:v>
                </c:pt>
                <c:pt idx="40">
                  <c:v>35550</c:v>
                </c:pt>
                <c:pt idx="41">
                  <c:v>35557</c:v>
                </c:pt>
                <c:pt idx="42">
                  <c:v>35564</c:v>
                </c:pt>
                <c:pt idx="43">
                  <c:v>35571</c:v>
                </c:pt>
                <c:pt idx="44">
                  <c:v>35581</c:v>
                </c:pt>
                <c:pt idx="45">
                  <c:v>35588</c:v>
                </c:pt>
                <c:pt idx="46">
                  <c:v>35595</c:v>
                </c:pt>
                <c:pt idx="47">
                  <c:v>35602</c:v>
                </c:pt>
                <c:pt idx="48">
                  <c:v>35611</c:v>
                </c:pt>
              </c:numCache>
            </c:numRef>
          </c:cat>
          <c:val>
            <c:numRef>
              <c:f>Sheet1!$B$2:$B$50</c:f>
              <c:numCache>
                <c:formatCode>0.00</c:formatCode>
                <c:ptCount val="49"/>
                <c:pt idx="0">
                  <c:v>0</c:v>
                </c:pt>
                <c:pt idx="1">
                  <c:v>4.2000000000000003E-2</c:v>
                </c:pt>
                <c:pt idx="2">
                  <c:v>8.4000000000000005E-2</c:v>
                </c:pt>
                <c:pt idx="3">
                  <c:v>0.126</c:v>
                </c:pt>
                <c:pt idx="4">
                  <c:v>0.19</c:v>
                </c:pt>
                <c:pt idx="5">
                  <c:v>0.26</c:v>
                </c:pt>
                <c:pt idx="6">
                  <c:v>0.33</c:v>
                </c:pt>
                <c:pt idx="7">
                  <c:v>0.4</c:v>
                </c:pt>
                <c:pt idx="8">
                  <c:v>0.48</c:v>
                </c:pt>
                <c:pt idx="9">
                  <c:v>0.71799999999999997</c:v>
                </c:pt>
                <c:pt idx="10">
                  <c:v>0.95599999999999996</c:v>
                </c:pt>
                <c:pt idx="11">
                  <c:v>1.194</c:v>
                </c:pt>
                <c:pt idx="12">
                  <c:v>1.51</c:v>
                </c:pt>
                <c:pt idx="13">
                  <c:v>2.4340000000000002</c:v>
                </c:pt>
                <c:pt idx="14">
                  <c:v>3.3580000000000001</c:v>
                </c:pt>
                <c:pt idx="15">
                  <c:v>4.282</c:v>
                </c:pt>
                <c:pt idx="16">
                  <c:v>5.61</c:v>
                </c:pt>
                <c:pt idx="17">
                  <c:v>7.5210000000000008</c:v>
                </c:pt>
                <c:pt idx="18">
                  <c:v>9.4320000000000004</c:v>
                </c:pt>
                <c:pt idx="19">
                  <c:v>11.343</c:v>
                </c:pt>
                <c:pt idx="20">
                  <c:v>13.81</c:v>
                </c:pt>
                <c:pt idx="21">
                  <c:v>16.372</c:v>
                </c:pt>
                <c:pt idx="22">
                  <c:v>18.934000000000001</c:v>
                </c:pt>
                <c:pt idx="23">
                  <c:v>21.496000000000002</c:v>
                </c:pt>
                <c:pt idx="24">
                  <c:v>25.16</c:v>
                </c:pt>
                <c:pt idx="25">
                  <c:v>27.932000000000002</c:v>
                </c:pt>
                <c:pt idx="26">
                  <c:v>30.704000000000001</c:v>
                </c:pt>
                <c:pt idx="27">
                  <c:v>33.475999999999999</c:v>
                </c:pt>
                <c:pt idx="28">
                  <c:v>37.43</c:v>
                </c:pt>
                <c:pt idx="29">
                  <c:v>40.090000000000003</c:v>
                </c:pt>
                <c:pt idx="30">
                  <c:v>42.75</c:v>
                </c:pt>
                <c:pt idx="31">
                  <c:v>45.41</c:v>
                </c:pt>
                <c:pt idx="32">
                  <c:v>48.07</c:v>
                </c:pt>
                <c:pt idx="33">
                  <c:v>50.484999999999999</c:v>
                </c:pt>
                <c:pt idx="34">
                  <c:v>52.9</c:v>
                </c:pt>
                <c:pt idx="35">
                  <c:v>55.314999999999998</c:v>
                </c:pt>
                <c:pt idx="36">
                  <c:v>58.75</c:v>
                </c:pt>
                <c:pt idx="37">
                  <c:v>60.08</c:v>
                </c:pt>
                <c:pt idx="38">
                  <c:v>61.41</c:v>
                </c:pt>
                <c:pt idx="39">
                  <c:v>62.74</c:v>
                </c:pt>
                <c:pt idx="40">
                  <c:v>64.459999999999994</c:v>
                </c:pt>
                <c:pt idx="41">
                  <c:v>65.265000000000001</c:v>
                </c:pt>
                <c:pt idx="42">
                  <c:v>66.069999999999993</c:v>
                </c:pt>
                <c:pt idx="43">
                  <c:v>66.875</c:v>
                </c:pt>
                <c:pt idx="44">
                  <c:v>68.02</c:v>
                </c:pt>
                <c:pt idx="45">
                  <c:v>68.320999999999998</c:v>
                </c:pt>
                <c:pt idx="46">
                  <c:v>68.622</c:v>
                </c:pt>
                <c:pt idx="47">
                  <c:v>68.923000000000002</c:v>
                </c:pt>
                <c:pt idx="48">
                  <c:v>69.31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57-469F-9329-7C8005D1D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96064"/>
        <c:axId val="106738816"/>
      </c:areaChart>
      <c:lineChart>
        <c:grouping val="standard"/>
        <c:varyColors val="0"/>
        <c:ser>
          <c:idx val="4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Sheet1!$A$2:$A$50</c:f>
              <c:numCache>
                <c:formatCode>d\-mmm</c:formatCode>
                <c:ptCount val="49"/>
                <c:pt idx="0">
                  <c:v>35612</c:v>
                </c:pt>
                <c:pt idx="1">
                  <c:v>35618</c:v>
                </c:pt>
                <c:pt idx="2">
                  <c:v>35625</c:v>
                </c:pt>
                <c:pt idx="3">
                  <c:v>35632</c:v>
                </c:pt>
                <c:pt idx="4">
                  <c:v>35642</c:v>
                </c:pt>
                <c:pt idx="5">
                  <c:v>35649</c:v>
                </c:pt>
                <c:pt idx="6">
                  <c:v>35656</c:v>
                </c:pt>
                <c:pt idx="7">
                  <c:v>35663</c:v>
                </c:pt>
                <c:pt idx="8">
                  <c:v>35673</c:v>
                </c:pt>
                <c:pt idx="9">
                  <c:v>35680</c:v>
                </c:pt>
                <c:pt idx="10">
                  <c:v>35687</c:v>
                </c:pt>
                <c:pt idx="11">
                  <c:v>35694</c:v>
                </c:pt>
                <c:pt idx="12">
                  <c:v>35703</c:v>
                </c:pt>
                <c:pt idx="13">
                  <c:v>35710</c:v>
                </c:pt>
                <c:pt idx="14">
                  <c:v>35717</c:v>
                </c:pt>
                <c:pt idx="15">
                  <c:v>35724</c:v>
                </c:pt>
                <c:pt idx="16">
                  <c:v>35734</c:v>
                </c:pt>
                <c:pt idx="17">
                  <c:v>35741</c:v>
                </c:pt>
                <c:pt idx="18">
                  <c:v>35748</c:v>
                </c:pt>
                <c:pt idx="19">
                  <c:v>35755</c:v>
                </c:pt>
                <c:pt idx="20">
                  <c:v>35764</c:v>
                </c:pt>
                <c:pt idx="21">
                  <c:v>35771</c:v>
                </c:pt>
                <c:pt idx="22">
                  <c:v>35778</c:v>
                </c:pt>
                <c:pt idx="23">
                  <c:v>35785</c:v>
                </c:pt>
                <c:pt idx="24">
                  <c:v>35795</c:v>
                </c:pt>
                <c:pt idx="25">
                  <c:v>35437</c:v>
                </c:pt>
                <c:pt idx="26">
                  <c:v>35444</c:v>
                </c:pt>
                <c:pt idx="27">
                  <c:v>35451</c:v>
                </c:pt>
                <c:pt idx="28">
                  <c:v>35461</c:v>
                </c:pt>
                <c:pt idx="29">
                  <c:v>35468</c:v>
                </c:pt>
                <c:pt idx="30">
                  <c:v>35475</c:v>
                </c:pt>
                <c:pt idx="31">
                  <c:v>35482</c:v>
                </c:pt>
                <c:pt idx="32">
                  <c:v>35489</c:v>
                </c:pt>
                <c:pt idx="33">
                  <c:v>35496</c:v>
                </c:pt>
                <c:pt idx="34">
                  <c:v>35503</c:v>
                </c:pt>
                <c:pt idx="35">
                  <c:v>35510</c:v>
                </c:pt>
                <c:pt idx="36">
                  <c:v>35520</c:v>
                </c:pt>
                <c:pt idx="37">
                  <c:v>35527</c:v>
                </c:pt>
                <c:pt idx="38">
                  <c:v>35534</c:v>
                </c:pt>
                <c:pt idx="39">
                  <c:v>35541</c:v>
                </c:pt>
                <c:pt idx="40">
                  <c:v>35550</c:v>
                </c:pt>
                <c:pt idx="41">
                  <c:v>35557</c:v>
                </c:pt>
                <c:pt idx="42">
                  <c:v>35564</c:v>
                </c:pt>
                <c:pt idx="43">
                  <c:v>35571</c:v>
                </c:pt>
                <c:pt idx="44">
                  <c:v>35581</c:v>
                </c:pt>
                <c:pt idx="45">
                  <c:v>35588</c:v>
                </c:pt>
                <c:pt idx="46">
                  <c:v>35595</c:v>
                </c:pt>
                <c:pt idx="47">
                  <c:v>35602</c:v>
                </c:pt>
                <c:pt idx="48">
                  <c:v>35611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A7-47A7-B9CE-29F4DDF9B758}"/>
            </c:ext>
          </c:extLst>
        </c:ser>
        <c:ser>
          <c:idx val="3"/>
          <c:order val="2"/>
          <c:tx>
            <c:strRef>
              <c:f>Sheet1!$H$1</c:f>
              <c:strCache>
                <c:ptCount val="1"/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Sheet1!$A$2:$A$50</c:f>
              <c:numCache>
                <c:formatCode>d\-mmm</c:formatCode>
                <c:ptCount val="49"/>
                <c:pt idx="0">
                  <c:v>35612</c:v>
                </c:pt>
                <c:pt idx="1">
                  <c:v>35618</c:v>
                </c:pt>
                <c:pt idx="2">
                  <c:v>35625</c:v>
                </c:pt>
                <c:pt idx="3">
                  <c:v>35632</c:v>
                </c:pt>
                <c:pt idx="4">
                  <c:v>35642</c:v>
                </c:pt>
                <c:pt idx="5">
                  <c:v>35649</c:v>
                </c:pt>
                <c:pt idx="6">
                  <c:v>35656</c:v>
                </c:pt>
                <c:pt idx="7">
                  <c:v>35663</c:v>
                </c:pt>
                <c:pt idx="8">
                  <c:v>35673</c:v>
                </c:pt>
                <c:pt idx="9">
                  <c:v>35680</c:v>
                </c:pt>
                <c:pt idx="10">
                  <c:v>35687</c:v>
                </c:pt>
                <c:pt idx="11">
                  <c:v>35694</c:v>
                </c:pt>
                <c:pt idx="12">
                  <c:v>35703</c:v>
                </c:pt>
                <c:pt idx="13">
                  <c:v>35710</c:v>
                </c:pt>
                <c:pt idx="14">
                  <c:v>35717</c:v>
                </c:pt>
                <c:pt idx="15">
                  <c:v>35724</c:v>
                </c:pt>
                <c:pt idx="16">
                  <c:v>35734</c:v>
                </c:pt>
                <c:pt idx="17">
                  <c:v>35741</c:v>
                </c:pt>
                <c:pt idx="18">
                  <c:v>35748</c:v>
                </c:pt>
                <c:pt idx="19">
                  <c:v>35755</c:v>
                </c:pt>
                <c:pt idx="20">
                  <c:v>35764</c:v>
                </c:pt>
                <c:pt idx="21">
                  <c:v>35771</c:v>
                </c:pt>
                <c:pt idx="22">
                  <c:v>35778</c:v>
                </c:pt>
                <c:pt idx="23">
                  <c:v>35785</c:v>
                </c:pt>
                <c:pt idx="24">
                  <c:v>35795</c:v>
                </c:pt>
                <c:pt idx="25">
                  <c:v>35437</c:v>
                </c:pt>
                <c:pt idx="26">
                  <c:v>35444</c:v>
                </c:pt>
                <c:pt idx="27">
                  <c:v>35451</c:v>
                </c:pt>
                <c:pt idx="28">
                  <c:v>35461</c:v>
                </c:pt>
                <c:pt idx="29">
                  <c:v>35468</c:v>
                </c:pt>
                <c:pt idx="30">
                  <c:v>35475</c:v>
                </c:pt>
                <c:pt idx="31">
                  <c:v>35482</c:v>
                </c:pt>
                <c:pt idx="32">
                  <c:v>35489</c:v>
                </c:pt>
                <c:pt idx="33">
                  <c:v>35496</c:v>
                </c:pt>
                <c:pt idx="34">
                  <c:v>35503</c:v>
                </c:pt>
                <c:pt idx="35">
                  <c:v>35510</c:v>
                </c:pt>
                <c:pt idx="36">
                  <c:v>35520</c:v>
                </c:pt>
                <c:pt idx="37">
                  <c:v>35527</c:v>
                </c:pt>
                <c:pt idx="38">
                  <c:v>35534</c:v>
                </c:pt>
                <c:pt idx="39">
                  <c:v>35541</c:v>
                </c:pt>
                <c:pt idx="40">
                  <c:v>35550</c:v>
                </c:pt>
                <c:pt idx="41">
                  <c:v>35557</c:v>
                </c:pt>
                <c:pt idx="42">
                  <c:v>35564</c:v>
                </c:pt>
                <c:pt idx="43">
                  <c:v>35571</c:v>
                </c:pt>
                <c:pt idx="44">
                  <c:v>35581</c:v>
                </c:pt>
                <c:pt idx="45">
                  <c:v>35588</c:v>
                </c:pt>
                <c:pt idx="46">
                  <c:v>35595</c:v>
                </c:pt>
                <c:pt idx="47">
                  <c:v>35602</c:v>
                </c:pt>
                <c:pt idx="48">
                  <c:v>35611</c:v>
                </c:pt>
              </c:numCache>
            </c:numRef>
          </c:cat>
          <c:val>
            <c:numRef>
              <c:f>Sheet1!$H$2:$H$50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57-469F-9329-7C8005D1DDDB}"/>
            </c:ext>
          </c:extLst>
        </c:ser>
        <c:ser>
          <c:idx val="1"/>
          <c:order val="3"/>
          <c:tx>
            <c:strRef>
              <c:f>Sheet1!$I$1</c:f>
              <c:strCache>
                <c:ptCount val="1"/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Sheet1!$A$2:$A$50</c:f>
              <c:numCache>
                <c:formatCode>d\-mmm</c:formatCode>
                <c:ptCount val="49"/>
                <c:pt idx="0">
                  <c:v>35612</c:v>
                </c:pt>
                <c:pt idx="1">
                  <c:v>35618</c:v>
                </c:pt>
                <c:pt idx="2">
                  <c:v>35625</c:v>
                </c:pt>
                <c:pt idx="3">
                  <c:v>35632</c:v>
                </c:pt>
                <c:pt idx="4">
                  <c:v>35642</c:v>
                </c:pt>
                <c:pt idx="5">
                  <c:v>35649</c:v>
                </c:pt>
                <c:pt idx="6">
                  <c:v>35656</c:v>
                </c:pt>
                <c:pt idx="7">
                  <c:v>35663</c:v>
                </c:pt>
                <c:pt idx="8">
                  <c:v>35673</c:v>
                </c:pt>
                <c:pt idx="9">
                  <c:v>35680</c:v>
                </c:pt>
                <c:pt idx="10">
                  <c:v>35687</c:v>
                </c:pt>
                <c:pt idx="11">
                  <c:v>35694</c:v>
                </c:pt>
                <c:pt idx="12">
                  <c:v>35703</c:v>
                </c:pt>
                <c:pt idx="13">
                  <c:v>35710</c:v>
                </c:pt>
                <c:pt idx="14">
                  <c:v>35717</c:v>
                </c:pt>
                <c:pt idx="15">
                  <c:v>35724</c:v>
                </c:pt>
                <c:pt idx="16">
                  <c:v>35734</c:v>
                </c:pt>
                <c:pt idx="17">
                  <c:v>35741</c:v>
                </c:pt>
                <c:pt idx="18">
                  <c:v>35748</c:v>
                </c:pt>
                <c:pt idx="19">
                  <c:v>35755</c:v>
                </c:pt>
                <c:pt idx="20">
                  <c:v>35764</c:v>
                </c:pt>
                <c:pt idx="21">
                  <c:v>35771</c:v>
                </c:pt>
                <c:pt idx="22">
                  <c:v>35778</c:v>
                </c:pt>
                <c:pt idx="23">
                  <c:v>35785</c:v>
                </c:pt>
                <c:pt idx="24">
                  <c:v>35795</c:v>
                </c:pt>
                <c:pt idx="25">
                  <c:v>35437</c:v>
                </c:pt>
                <c:pt idx="26">
                  <c:v>35444</c:v>
                </c:pt>
                <c:pt idx="27">
                  <c:v>35451</c:v>
                </c:pt>
                <c:pt idx="28">
                  <c:v>35461</c:v>
                </c:pt>
                <c:pt idx="29">
                  <c:v>35468</c:v>
                </c:pt>
                <c:pt idx="30">
                  <c:v>35475</c:v>
                </c:pt>
                <c:pt idx="31">
                  <c:v>35482</c:v>
                </c:pt>
                <c:pt idx="32">
                  <c:v>35489</c:v>
                </c:pt>
                <c:pt idx="33">
                  <c:v>35496</c:v>
                </c:pt>
                <c:pt idx="34">
                  <c:v>35503</c:v>
                </c:pt>
                <c:pt idx="35">
                  <c:v>35510</c:v>
                </c:pt>
                <c:pt idx="36">
                  <c:v>35520</c:v>
                </c:pt>
                <c:pt idx="37">
                  <c:v>35527</c:v>
                </c:pt>
                <c:pt idx="38">
                  <c:v>35534</c:v>
                </c:pt>
                <c:pt idx="39">
                  <c:v>35541</c:v>
                </c:pt>
                <c:pt idx="40">
                  <c:v>35550</c:v>
                </c:pt>
                <c:pt idx="41">
                  <c:v>35557</c:v>
                </c:pt>
                <c:pt idx="42">
                  <c:v>35564</c:v>
                </c:pt>
                <c:pt idx="43">
                  <c:v>35571</c:v>
                </c:pt>
                <c:pt idx="44">
                  <c:v>35581</c:v>
                </c:pt>
                <c:pt idx="45">
                  <c:v>35588</c:v>
                </c:pt>
                <c:pt idx="46">
                  <c:v>35595</c:v>
                </c:pt>
                <c:pt idx="47">
                  <c:v>35602</c:v>
                </c:pt>
                <c:pt idx="48">
                  <c:v>35611</c:v>
                </c:pt>
              </c:numCache>
            </c:numRef>
          </c:cat>
          <c:val>
            <c:numRef>
              <c:f>Sheet1!$I$2:$I$50</c:f>
              <c:numCache>
                <c:formatCode>General</c:formatCode>
                <c:ptCount val="49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57-469F-9329-7C8005D1DDDB}"/>
            </c:ext>
          </c:extLst>
        </c:ser>
        <c:ser>
          <c:idx val="2"/>
          <c:order val="4"/>
          <c:tx>
            <c:strRef>
              <c:f>Sheet1!$D$1</c:f>
              <c:strCache>
                <c:ptCount val="1"/>
                <c:pt idx="0">
                  <c:v>2019/2020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Sheet1!$A$2:$A$50</c:f>
              <c:numCache>
                <c:formatCode>d\-mmm</c:formatCode>
                <c:ptCount val="49"/>
                <c:pt idx="0">
                  <c:v>35612</c:v>
                </c:pt>
                <c:pt idx="1">
                  <c:v>35618</c:v>
                </c:pt>
                <c:pt idx="2">
                  <c:v>35625</c:v>
                </c:pt>
                <c:pt idx="3">
                  <c:v>35632</c:v>
                </c:pt>
                <c:pt idx="4">
                  <c:v>35642</c:v>
                </c:pt>
                <c:pt idx="5">
                  <c:v>35649</c:v>
                </c:pt>
                <c:pt idx="6">
                  <c:v>35656</c:v>
                </c:pt>
                <c:pt idx="7">
                  <c:v>35663</c:v>
                </c:pt>
                <c:pt idx="8">
                  <c:v>35673</c:v>
                </c:pt>
                <c:pt idx="9">
                  <c:v>35680</c:v>
                </c:pt>
                <c:pt idx="10">
                  <c:v>35687</c:v>
                </c:pt>
                <c:pt idx="11">
                  <c:v>35694</c:v>
                </c:pt>
                <c:pt idx="12">
                  <c:v>35703</c:v>
                </c:pt>
                <c:pt idx="13">
                  <c:v>35710</c:v>
                </c:pt>
                <c:pt idx="14">
                  <c:v>35717</c:v>
                </c:pt>
                <c:pt idx="15">
                  <c:v>35724</c:v>
                </c:pt>
                <c:pt idx="16">
                  <c:v>35734</c:v>
                </c:pt>
                <c:pt idx="17">
                  <c:v>35741</c:v>
                </c:pt>
                <c:pt idx="18">
                  <c:v>35748</c:v>
                </c:pt>
                <c:pt idx="19">
                  <c:v>35755</c:v>
                </c:pt>
                <c:pt idx="20">
                  <c:v>35764</c:v>
                </c:pt>
                <c:pt idx="21">
                  <c:v>35771</c:v>
                </c:pt>
                <c:pt idx="22">
                  <c:v>35778</c:v>
                </c:pt>
                <c:pt idx="23">
                  <c:v>35785</c:v>
                </c:pt>
                <c:pt idx="24">
                  <c:v>35795</c:v>
                </c:pt>
                <c:pt idx="25">
                  <c:v>35437</c:v>
                </c:pt>
                <c:pt idx="26">
                  <c:v>35444</c:v>
                </c:pt>
                <c:pt idx="27">
                  <c:v>35451</c:v>
                </c:pt>
                <c:pt idx="28">
                  <c:v>35461</c:v>
                </c:pt>
                <c:pt idx="29">
                  <c:v>35468</c:v>
                </c:pt>
                <c:pt idx="30">
                  <c:v>35475</c:v>
                </c:pt>
                <c:pt idx="31">
                  <c:v>35482</c:v>
                </c:pt>
                <c:pt idx="32">
                  <c:v>35489</c:v>
                </c:pt>
                <c:pt idx="33">
                  <c:v>35496</c:v>
                </c:pt>
                <c:pt idx="34">
                  <c:v>35503</c:v>
                </c:pt>
                <c:pt idx="35">
                  <c:v>35510</c:v>
                </c:pt>
                <c:pt idx="36">
                  <c:v>35520</c:v>
                </c:pt>
                <c:pt idx="37">
                  <c:v>35527</c:v>
                </c:pt>
                <c:pt idx="38">
                  <c:v>35534</c:v>
                </c:pt>
                <c:pt idx="39">
                  <c:v>35541</c:v>
                </c:pt>
                <c:pt idx="40">
                  <c:v>35550</c:v>
                </c:pt>
                <c:pt idx="41">
                  <c:v>35557</c:v>
                </c:pt>
                <c:pt idx="42">
                  <c:v>35564</c:v>
                </c:pt>
                <c:pt idx="43">
                  <c:v>35571</c:v>
                </c:pt>
                <c:pt idx="44">
                  <c:v>35581</c:v>
                </c:pt>
                <c:pt idx="45">
                  <c:v>35588</c:v>
                </c:pt>
                <c:pt idx="46">
                  <c:v>35595</c:v>
                </c:pt>
                <c:pt idx="47">
                  <c:v>35602</c:v>
                </c:pt>
                <c:pt idx="48">
                  <c:v>35611</c:v>
                </c:pt>
              </c:numCache>
            </c:numRef>
          </c:cat>
          <c:val>
            <c:numRef>
              <c:f>Sheet1!$D$2:$D$50</c:f>
              <c:numCache>
                <c:formatCode>General</c:formatCode>
                <c:ptCount val="49"/>
                <c:pt idx="0">
                  <c:v>0</c:v>
                </c:pt>
                <c:pt idx="4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2">
                  <c:v>4.09</c:v>
                </c:pt>
                <c:pt idx="16">
                  <c:v>4.26</c:v>
                </c:pt>
                <c:pt idx="20">
                  <c:v>7.42</c:v>
                </c:pt>
                <c:pt idx="24">
                  <c:v>21.75</c:v>
                </c:pt>
                <c:pt idx="28">
                  <c:v>28.89</c:v>
                </c:pt>
                <c:pt idx="32">
                  <c:v>28.98</c:v>
                </c:pt>
                <c:pt idx="36">
                  <c:v>38.78</c:v>
                </c:pt>
                <c:pt idx="40">
                  <c:v>42.98</c:v>
                </c:pt>
                <c:pt idx="44">
                  <c:v>48.43</c:v>
                </c:pt>
                <c:pt idx="48">
                  <c:v>48.89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A3-4427-A1BE-B3238AF47AB2}"/>
            </c:ext>
          </c:extLst>
        </c:ser>
        <c:ser>
          <c:idx val="5"/>
          <c:order val="5"/>
          <c:tx>
            <c:strRef>
              <c:f>Sheet1!$E$1</c:f>
              <c:strCache>
                <c:ptCount val="1"/>
                <c:pt idx="0">
                  <c:v>2020/2021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Sheet1!$A$2:$A$50</c:f>
              <c:numCache>
                <c:formatCode>d\-mmm</c:formatCode>
                <c:ptCount val="49"/>
                <c:pt idx="0">
                  <c:v>35612</c:v>
                </c:pt>
                <c:pt idx="1">
                  <c:v>35618</c:v>
                </c:pt>
                <c:pt idx="2">
                  <c:v>35625</c:v>
                </c:pt>
                <c:pt idx="3">
                  <c:v>35632</c:v>
                </c:pt>
                <c:pt idx="4">
                  <c:v>35642</c:v>
                </c:pt>
                <c:pt idx="5">
                  <c:v>35649</c:v>
                </c:pt>
                <c:pt idx="6">
                  <c:v>35656</c:v>
                </c:pt>
                <c:pt idx="7">
                  <c:v>35663</c:v>
                </c:pt>
                <c:pt idx="8">
                  <c:v>35673</c:v>
                </c:pt>
                <c:pt idx="9">
                  <c:v>35680</c:v>
                </c:pt>
                <c:pt idx="10">
                  <c:v>35687</c:v>
                </c:pt>
                <c:pt idx="11">
                  <c:v>35694</c:v>
                </c:pt>
                <c:pt idx="12">
                  <c:v>35703</c:v>
                </c:pt>
                <c:pt idx="13">
                  <c:v>35710</c:v>
                </c:pt>
                <c:pt idx="14">
                  <c:v>35717</c:v>
                </c:pt>
                <c:pt idx="15">
                  <c:v>35724</c:v>
                </c:pt>
                <c:pt idx="16">
                  <c:v>35734</c:v>
                </c:pt>
                <c:pt idx="17">
                  <c:v>35741</c:v>
                </c:pt>
                <c:pt idx="18">
                  <c:v>35748</c:v>
                </c:pt>
                <c:pt idx="19">
                  <c:v>35755</c:v>
                </c:pt>
                <c:pt idx="20">
                  <c:v>35764</c:v>
                </c:pt>
                <c:pt idx="21">
                  <c:v>35771</c:v>
                </c:pt>
                <c:pt idx="22">
                  <c:v>35778</c:v>
                </c:pt>
                <c:pt idx="23">
                  <c:v>35785</c:v>
                </c:pt>
                <c:pt idx="24">
                  <c:v>35795</c:v>
                </c:pt>
                <c:pt idx="25">
                  <c:v>35437</c:v>
                </c:pt>
                <c:pt idx="26">
                  <c:v>35444</c:v>
                </c:pt>
                <c:pt idx="27">
                  <c:v>35451</c:v>
                </c:pt>
                <c:pt idx="28">
                  <c:v>35461</c:v>
                </c:pt>
                <c:pt idx="29">
                  <c:v>35468</c:v>
                </c:pt>
                <c:pt idx="30">
                  <c:v>35475</c:v>
                </c:pt>
                <c:pt idx="31">
                  <c:v>35482</c:v>
                </c:pt>
                <c:pt idx="32">
                  <c:v>35489</c:v>
                </c:pt>
                <c:pt idx="33">
                  <c:v>35496</c:v>
                </c:pt>
                <c:pt idx="34">
                  <c:v>35503</c:v>
                </c:pt>
                <c:pt idx="35">
                  <c:v>35510</c:v>
                </c:pt>
                <c:pt idx="36">
                  <c:v>35520</c:v>
                </c:pt>
                <c:pt idx="37">
                  <c:v>35527</c:v>
                </c:pt>
                <c:pt idx="38">
                  <c:v>35534</c:v>
                </c:pt>
                <c:pt idx="39">
                  <c:v>35541</c:v>
                </c:pt>
                <c:pt idx="40">
                  <c:v>35550</c:v>
                </c:pt>
                <c:pt idx="41">
                  <c:v>35557</c:v>
                </c:pt>
                <c:pt idx="42">
                  <c:v>35564</c:v>
                </c:pt>
                <c:pt idx="43">
                  <c:v>35571</c:v>
                </c:pt>
                <c:pt idx="44">
                  <c:v>35581</c:v>
                </c:pt>
                <c:pt idx="45">
                  <c:v>35588</c:v>
                </c:pt>
                <c:pt idx="46">
                  <c:v>35595</c:v>
                </c:pt>
                <c:pt idx="47">
                  <c:v>35602</c:v>
                </c:pt>
                <c:pt idx="48">
                  <c:v>35611</c:v>
                </c:pt>
              </c:numCache>
            </c:numRef>
          </c:cat>
          <c:val>
            <c:numRef>
              <c:f>Sheet1!$E$2:$E$50</c:f>
              <c:numCache>
                <c:formatCode>General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0.79</c:v>
                </c:pt>
                <c:pt idx="19">
                  <c:v>4.84</c:v>
                </c:pt>
                <c:pt idx="20">
                  <c:v>4.91</c:v>
                </c:pt>
                <c:pt idx="21">
                  <c:v>4.91</c:v>
                </c:pt>
                <c:pt idx="22">
                  <c:v>6.97</c:v>
                </c:pt>
                <c:pt idx="23">
                  <c:v>8.36</c:v>
                </c:pt>
                <c:pt idx="24">
                  <c:v>10.130000000000001</c:v>
                </c:pt>
                <c:pt idx="25">
                  <c:v>11.24</c:v>
                </c:pt>
                <c:pt idx="26">
                  <c:v>13.1</c:v>
                </c:pt>
                <c:pt idx="27">
                  <c:v>13.35</c:v>
                </c:pt>
                <c:pt idx="28">
                  <c:v>16.52</c:v>
                </c:pt>
                <c:pt idx="29">
                  <c:v>22.59</c:v>
                </c:pt>
                <c:pt idx="30">
                  <c:v>22.7</c:v>
                </c:pt>
                <c:pt idx="31">
                  <c:v>25.85</c:v>
                </c:pt>
                <c:pt idx="32">
                  <c:v>27.71</c:v>
                </c:pt>
                <c:pt idx="33">
                  <c:v>27.71</c:v>
                </c:pt>
                <c:pt idx="34">
                  <c:v>29.65</c:v>
                </c:pt>
                <c:pt idx="35">
                  <c:v>33.159999999999997</c:v>
                </c:pt>
                <c:pt idx="36">
                  <c:v>33.159999999999997</c:v>
                </c:pt>
                <c:pt idx="37">
                  <c:v>33.159999999999997</c:v>
                </c:pt>
                <c:pt idx="38">
                  <c:v>33.340000000000003</c:v>
                </c:pt>
                <c:pt idx="39">
                  <c:v>33.340000000000003</c:v>
                </c:pt>
                <c:pt idx="40">
                  <c:v>33.94</c:v>
                </c:pt>
                <c:pt idx="41">
                  <c:v>33.94</c:v>
                </c:pt>
                <c:pt idx="42">
                  <c:v>33.94</c:v>
                </c:pt>
                <c:pt idx="43">
                  <c:v>33.94</c:v>
                </c:pt>
                <c:pt idx="44">
                  <c:v>34.03</c:v>
                </c:pt>
                <c:pt idx="45">
                  <c:v>34.03</c:v>
                </c:pt>
                <c:pt idx="46">
                  <c:v>34.04</c:v>
                </c:pt>
                <c:pt idx="47">
                  <c:v>34.03</c:v>
                </c:pt>
                <c:pt idx="48">
                  <c:v>34.1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3149-42E6-BCA3-2DCBE8A79FC8}"/>
            </c:ext>
          </c:extLst>
        </c:ser>
        <c:ser>
          <c:idx val="6"/>
          <c:order val="6"/>
          <c:tx>
            <c:strRef>
              <c:f>Sheet1!$F$1</c:f>
              <c:strCache>
                <c:ptCount val="1"/>
                <c:pt idx="0">
                  <c:v>2021/2022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Sheet1!$A$2:$A$50</c:f>
              <c:numCache>
                <c:formatCode>d\-mmm</c:formatCode>
                <c:ptCount val="49"/>
                <c:pt idx="0">
                  <c:v>35612</c:v>
                </c:pt>
                <c:pt idx="1">
                  <c:v>35618</c:v>
                </c:pt>
                <c:pt idx="2">
                  <c:v>35625</c:v>
                </c:pt>
                <c:pt idx="3">
                  <c:v>35632</c:v>
                </c:pt>
                <c:pt idx="4">
                  <c:v>35642</c:v>
                </c:pt>
                <c:pt idx="5">
                  <c:v>35649</c:v>
                </c:pt>
                <c:pt idx="6">
                  <c:v>35656</c:v>
                </c:pt>
                <c:pt idx="7">
                  <c:v>35663</c:v>
                </c:pt>
                <c:pt idx="8">
                  <c:v>35673</c:v>
                </c:pt>
                <c:pt idx="9">
                  <c:v>35680</c:v>
                </c:pt>
                <c:pt idx="10">
                  <c:v>35687</c:v>
                </c:pt>
                <c:pt idx="11">
                  <c:v>35694</c:v>
                </c:pt>
                <c:pt idx="12">
                  <c:v>35703</c:v>
                </c:pt>
                <c:pt idx="13">
                  <c:v>35710</c:v>
                </c:pt>
                <c:pt idx="14">
                  <c:v>35717</c:v>
                </c:pt>
                <c:pt idx="15">
                  <c:v>35724</c:v>
                </c:pt>
                <c:pt idx="16">
                  <c:v>35734</c:v>
                </c:pt>
                <c:pt idx="17">
                  <c:v>35741</c:v>
                </c:pt>
                <c:pt idx="18">
                  <c:v>35748</c:v>
                </c:pt>
                <c:pt idx="19">
                  <c:v>35755</c:v>
                </c:pt>
                <c:pt idx="20">
                  <c:v>35764</c:v>
                </c:pt>
                <c:pt idx="21">
                  <c:v>35771</c:v>
                </c:pt>
                <c:pt idx="22">
                  <c:v>35778</c:v>
                </c:pt>
                <c:pt idx="23">
                  <c:v>35785</c:v>
                </c:pt>
                <c:pt idx="24">
                  <c:v>35795</c:v>
                </c:pt>
                <c:pt idx="25">
                  <c:v>35437</c:v>
                </c:pt>
                <c:pt idx="26">
                  <c:v>35444</c:v>
                </c:pt>
                <c:pt idx="27">
                  <c:v>35451</c:v>
                </c:pt>
                <c:pt idx="28">
                  <c:v>35461</c:v>
                </c:pt>
                <c:pt idx="29">
                  <c:v>35468</c:v>
                </c:pt>
                <c:pt idx="30">
                  <c:v>35475</c:v>
                </c:pt>
                <c:pt idx="31">
                  <c:v>35482</c:v>
                </c:pt>
                <c:pt idx="32">
                  <c:v>35489</c:v>
                </c:pt>
                <c:pt idx="33">
                  <c:v>35496</c:v>
                </c:pt>
                <c:pt idx="34">
                  <c:v>35503</c:v>
                </c:pt>
                <c:pt idx="35">
                  <c:v>35510</c:v>
                </c:pt>
                <c:pt idx="36">
                  <c:v>35520</c:v>
                </c:pt>
                <c:pt idx="37">
                  <c:v>35527</c:v>
                </c:pt>
                <c:pt idx="38">
                  <c:v>35534</c:v>
                </c:pt>
                <c:pt idx="39">
                  <c:v>35541</c:v>
                </c:pt>
                <c:pt idx="40">
                  <c:v>35550</c:v>
                </c:pt>
                <c:pt idx="41">
                  <c:v>35557</c:v>
                </c:pt>
                <c:pt idx="42">
                  <c:v>35564</c:v>
                </c:pt>
                <c:pt idx="43">
                  <c:v>35571</c:v>
                </c:pt>
                <c:pt idx="44">
                  <c:v>35581</c:v>
                </c:pt>
                <c:pt idx="45">
                  <c:v>35588</c:v>
                </c:pt>
                <c:pt idx="46">
                  <c:v>35595</c:v>
                </c:pt>
                <c:pt idx="47">
                  <c:v>35602</c:v>
                </c:pt>
                <c:pt idx="48">
                  <c:v>35611</c:v>
                </c:pt>
              </c:numCache>
            </c:numRef>
          </c:cat>
          <c:val>
            <c:numRef>
              <c:f>Sheet1!$F$2:$F$50</c:f>
              <c:numCache>
                <c:formatCode>0.00</c:formatCode>
                <c:ptCount val="49"/>
                <c:pt idx="0" formatCode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0.89</c:v>
                </c:pt>
                <c:pt idx="11">
                  <c:v>1.43</c:v>
                </c:pt>
                <c:pt idx="12">
                  <c:v>2.0699999999999998</c:v>
                </c:pt>
                <c:pt idx="13">
                  <c:v>2.0699999999999998</c:v>
                </c:pt>
                <c:pt idx="14">
                  <c:v>2.8</c:v>
                </c:pt>
                <c:pt idx="15">
                  <c:v>6.51</c:v>
                </c:pt>
                <c:pt idx="16">
                  <c:v>17.3</c:v>
                </c:pt>
                <c:pt idx="17">
                  <c:v>17.45</c:v>
                </c:pt>
                <c:pt idx="18">
                  <c:v>20.04</c:v>
                </c:pt>
                <c:pt idx="19">
                  <c:v>20.04</c:v>
                </c:pt>
                <c:pt idx="20">
                  <c:v>20.32</c:v>
                </c:pt>
                <c:pt idx="21">
                  <c:v>20.440000000000001</c:v>
                </c:pt>
                <c:pt idx="22">
                  <c:v>26.88</c:v>
                </c:pt>
                <c:pt idx="23">
                  <c:v>29.63</c:v>
                </c:pt>
                <c:pt idx="24">
                  <c:v>41.1</c:v>
                </c:pt>
                <c:pt idx="25">
                  <c:v>43.46</c:v>
                </c:pt>
                <c:pt idx="26">
                  <c:v>43.46</c:v>
                </c:pt>
                <c:pt idx="27">
                  <c:v>43.46</c:v>
                </c:pt>
                <c:pt idx="28">
                  <c:v>43.46</c:v>
                </c:pt>
                <c:pt idx="29">
                  <c:v>43.46</c:v>
                </c:pt>
                <c:pt idx="30">
                  <c:v>43.59</c:v>
                </c:pt>
                <c:pt idx="31">
                  <c:v>44.43</c:v>
                </c:pt>
                <c:pt idx="32">
                  <c:v>44.43</c:v>
                </c:pt>
                <c:pt idx="33">
                  <c:v>44.6</c:v>
                </c:pt>
                <c:pt idx="34">
                  <c:v>45.4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58-420D-99E1-424A0B35E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96064"/>
        <c:axId val="106738816"/>
      </c:lineChart>
      <c:catAx>
        <c:axId val="106696064"/>
        <c:scaling>
          <c:orientation val="minMax"/>
        </c:scaling>
        <c:delete val="0"/>
        <c:axPos val="b"/>
        <c:numFmt formatCode="m/d" sourceLinked="0"/>
        <c:majorTickMark val="out"/>
        <c:minorTickMark val="none"/>
        <c:tickLblPos val="nextTo"/>
        <c:spPr>
          <a:ln w="31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9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06738816"/>
        <c:crosses val="autoZero"/>
        <c:auto val="0"/>
        <c:lblAlgn val="ctr"/>
        <c:lblOffset val="100"/>
        <c:tickLblSkip val="4"/>
        <c:tickMarkSkip val="1"/>
        <c:noMultiLvlLbl val="0"/>
      </c:catAx>
      <c:valAx>
        <c:axId val="106738816"/>
        <c:scaling>
          <c:orientation val="minMax"/>
          <c:max val="145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 algn="ctr">
                  <a:defRPr sz="118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>
                    <a:latin typeface="+mj-lt"/>
                  </a:rPr>
                  <a:t>INCHES</a:t>
                </a:r>
              </a:p>
            </c:rich>
          </c:tx>
          <c:layout>
            <c:manualLayout>
              <c:xMode val="edge"/>
              <c:yMode val="edge"/>
              <c:x val="6.4230898889932331E-2"/>
              <c:y val="0"/>
            </c:manualLayout>
          </c:layout>
          <c:overlay val="0"/>
          <c:spPr>
            <a:noFill/>
            <a:ln w="25585">
              <a:noFill/>
            </a:ln>
          </c:spPr>
        </c:title>
        <c:numFmt formatCode="#,##0" sourceLinked="0"/>
        <c:majorTickMark val="cross"/>
        <c:minorTickMark val="none"/>
        <c:tickLblPos val="nextTo"/>
        <c:spPr>
          <a:ln w="31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9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06696064"/>
        <c:crosses val="autoZero"/>
        <c:crossBetween val="midCat"/>
        <c:majorUnit val="10"/>
        <c:minorUnit val="2"/>
      </c:valAx>
      <c:spPr>
        <a:noFill/>
        <a:ln w="19050">
          <a:solidFill>
            <a:srgbClr val="000000"/>
          </a:solidFill>
          <a:prstDash val="solid"/>
        </a:ln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5315454260877942"/>
          <c:y val="0.93873197915477957"/>
          <c:w val="0.55866262130077782"/>
          <c:h val="4.6775267222032027E-2"/>
        </c:manualLayout>
      </c:layout>
      <c:overlay val="0"/>
      <c:spPr>
        <a:noFill/>
        <a:ln w="3199">
          <a:solidFill>
            <a:srgbClr val="000000"/>
          </a:solidFill>
          <a:prstDash val="solid"/>
        </a:ln>
      </c:spPr>
      <c:txPr>
        <a:bodyPr/>
        <a:lstStyle/>
        <a:p>
          <a:pPr>
            <a:defRPr sz="1106" b="1" i="0" u="none" strike="noStrike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</c:spPr>
  <c:txPr>
    <a:bodyPr/>
    <a:lstStyle/>
    <a:p>
      <a:pPr>
        <a:defRPr sz="1814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92245897573068"/>
          <c:y val="5.8891679808025343E-2"/>
          <c:w val="0.77707753987425476"/>
          <c:h val="0.6250750905948198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66016"/>
        <c:axId val="102622336"/>
      </c:barChart>
      <c:catAx>
        <c:axId val="5216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2622336"/>
        <c:crosses val="autoZero"/>
        <c:auto val="1"/>
        <c:lblAlgn val="ctr"/>
        <c:lblOffset val="100"/>
        <c:tickMarkSkip val="1"/>
        <c:noMultiLvlLbl val="0"/>
      </c:catAx>
      <c:valAx>
        <c:axId val="102622336"/>
        <c:scaling>
          <c:orientation val="minMax"/>
        </c:scaling>
        <c:delete val="1"/>
        <c:axPos val="l"/>
        <c:majorGridlines>
          <c:spPr>
            <a:ln w="12231">
              <a:solidFill>
                <a:schemeClr val="tx1"/>
              </a:solidFill>
              <a:prstDash val="lgDashDot"/>
            </a:ln>
          </c:spPr>
        </c:majorGridlines>
        <c:numFmt formatCode="0.0" sourceLinked="0"/>
        <c:majorTickMark val="out"/>
        <c:minorTickMark val="none"/>
        <c:tickLblPos val="nextTo"/>
        <c:crossAx val="52166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73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524136045494312"/>
          <c:y val="7.8441758864783717E-2"/>
          <c:w val="0.83818864829396322"/>
          <c:h val="0.6250750905948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  <a:ln w="1223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BOWMAN LK. </c:v>
                </c:pt>
                <c:pt idx="1">
                  <c:v>FINDLEY PK.</c:v>
                </c:pt>
                <c:pt idx="2">
                  <c:v>ENGLISH MTN. </c:v>
                </c:pt>
                <c:pt idx="3">
                  <c:v>WEBBER PEAK</c:v>
                </c:pt>
                <c:pt idx="4">
                  <c:v>WEBBER LAKE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16.8</c:v>
                </c:pt>
                <c:pt idx="1">
                  <c:v>21.5</c:v>
                </c:pt>
                <c:pt idx="2">
                  <c:v>30.9</c:v>
                </c:pt>
                <c:pt idx="3">
                  <c:v>26.8</c:v>
                </c:pt>
                <c:pt idx="4">
                  <c:v>22.9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9-466F-A397-914E0C34D51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rgbClr val="00B0F0"/>
            </a:solidFill>
            <a:ln w="12231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BOWMAN LK. </c:v>
                </c:pt>
                <c:pt idx="1">
                  <c:v>FINDLEY PK.</c:v>
                </c:pt>
                <c:pt idx="2">
                  <c:v>ENGLISH MTN. </c:v>
                </c:pt>
                <c:pt idx="3">
                  <c:v>WEBBER PEAK</c:v>
                </c:pt>
                <c:pt idx="4">
                  <c:v>WEBBER LAKE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19</c:v>
                </c:pt>
                <c:pt idx="1">
                  <c:v>26.3</c:v>
                </c:pt>
                <c:pt idx="2">
                  <c:v>36</c:v>
                </c:pt>
                <c:pt idx="3">
                  <c:v>31.7</c:v>
                </c:pt>
                <c:pt idx="4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99-466F-A397-914E0C34D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911616"/>
        <c:axId val="128929792"/>
      </c:barChart>
      <c:catAx>
        <c:axId val="12891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3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28929792"/>
        <c:crosses val="autoZero"/>
        <c:auto val="1"/>
        <c:lblAlgn val="ctr"/>
        <c:lblOffset val="100"/>
        <c:tickMarkSkip val="1"/>
        <c:noMultiLvlLbl val="0"/>
      </c:catAx>
      <c:valAx>
        <c:axId val="128929792"/>
        <c:scaling>
          <c:orientation val="minMax"/>
        </c:scaling>
        <c:delete val="0"/>
        <c:axPos val="l"/>
        <c:majorGridlines>
          <c:spPr>
            <a:ln w="12231">
              <a:solidFill>
                <a:schemeClr val="tx1"/>
              </a:solidFill>
              <a:prstDash val="lgDashDot"/>
            </a:ln>
          </c:spPr>
        </c:majorGridlines>
        <c:numFmt formatCode="0.0" sourceLinked="0"/>
        <c:majorTickMark val="out"/>
        <c:minorTickMark val="none"/>
        <c:tickLblPos val="nextTo"/>
        <c:spPr>
          <a:ln w="30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70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Times New Roman"/>
              </a:defRPr>
            </a:pPr>
            <a:endParaRPr lang="en-US"/>
          </a:p>
        </c:txPr>
        <c:crossAx val="128911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057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32" b="1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Times New Roman"/>
              </a:defRPr>
            </a:pPr>
            <a:endParaRPr lang="en-US"/>
          </a:p>
        </c:txPr>
      </c:dTable>
      <c:spPr>
        <a:noFill/>
        <a:ln w="1223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73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06458690271805"/>
          <c:y val="5.956958702946942E-2"/>
          <c:w val="0.84996206754402071"/>
          <c:h val="0.78194836367248066"/>
        </c:manualLayout>
      </c:layout>
      <c:areaChart>
        <c:grouping val="standard"/>
        <c:varyColors val="0"/>
        <c:ser>
          <c:idx val="5"/>
          <c:order val="1"/>
          <c:tx>
            <c:strRef>
              <c:f>Sheet1!$C$1</c:f>
              <c:strCache>
                <c:ptCount val="1"/>
                <c:pt idx="0">
                  <c:v>8 Year Avg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cat>
            <c:numRef>
              <c:f>Sheet1!$A$2:$A$50</c:f>
              <c:numCache>
                <c:formatCode>d\-mmm</c:formatCode>
                <c:ptCount val="49"/>
                <c:pt idx="0">
                  <c:v>41578</c:v>
                </c:pt>
                <c:pt idx="1">
                  <c:v>41585</c:v>
                </c:pt>
                <c:pt idx="2">
                  <c:v>41592</c:v>
                </c:pt>
                <c:pt idx="3">
                  <c:v>41599</c:v>
                </c:pt>
                <c:pt idx="4">
                  <c:v>41608</c:v>
                </c:pt>
                <c:pt idx="5">
                  <c:v>41615</c:v>
                </c:pt>
                <c:pt idx="6">
                  <c:v>41622</c:v>
                </c:pt>
                <c:pt idx="7">
                  <c:v>41629</c:v>
                </c:pt>
                <c:pt idx="8">
                  <c:v>42004</c:v>
                </c:pt>
                <c:pt idx="9">
                  <c:v>35437</c:v>
                </c:pt>
                <c:pt idx="10">
                  <c:v>35444</c:v>
                </c:pt>
                <c:pt idx="11">
                  <c:v>35451</c:v>
                </c:pt>
                <c:pt idx="12">
                  <c:v>35461</c:v>
                </c:pt>
                <c:pt idx="13">
                  <c:v>35468</c:v>
                </c:pt>
                <c:pt idx="14">
                  <c:v>35475</c:v>
                </c:pt>
                <c:pt idx="15">
                  <c:v>35482</c:v>
                </c:pt>
                <c:pt idx="16">
                  <c:v>35489</c:v>
                </c:pt>
                <c:pt idx="17">
                  <c:v>35496</c:v>
                </c:pt>
                <c:pt idx="18">
                  <c:v>35503</c:v>
                </c:pt>
                <c:pt idx="19">
                  <c:v>35510</c:v>
                </c:pt>
                <c:pt idx="20">
                  <c:v>35520</c:v>
                </c:pt>
                <c:pt idx="21">
                  <c:v>35527</c:v>
                </c:pt>
                <c:pt idx="22">
                  <c:v>35534</c:v>
                </c:pt>
                <c:pt idx="23">
                  <c:v>35541</c:v>
                </c:pt>
                <c:pt idx="24">
                  <c:v>35550</c:v>
                </c:pt>
                <c:pt idx="25">
                  <c:v>35557</c:v>
                </c:pt>
                <c:pt idx="26">
                  <c:v>35564</c:v>
                </c:pt>
                <c:pt idx="27">
                  <c:v>35571</c:v>
                </c:pt>
                <c:pt idx="28">
                  <c:v>35581</c:v>
                </c:pt>
                <c:pt idx="29">
                  <c:v>35588</c:v>
                </c:pt>
                <c:pt idx="30">
                  <c:v>35595</c:v>
                </c:pt>
                <c:pt idx="31">
                  <c:v>35602</c:v>
                </c:pt>
                <c:pt idx="32">
                  <c:v>35611</c:v>
                </c:pt>
                <c:pt idx="33">
                  <c:v>35983</c:v>
                </c:pt>
                <c:pt idx="34">
                  <c:v>35990</c:v>
                </c:pt>
                <c:pt idx="35">
                  <c:v>35997</c:v>
                </c:pt>
                <c:pt idx="36">
                  <c:v>35642</c:v>
                </c:pt>
                <c:pt idx="37">
                  <c:v>35649</c:v>
                </c:pt>
                <c:pt idx="38">
                  <c:v>35656</c:v>
                </c:pt>
                <c:pt idx="39">
                  <c:v>35663</c:v>
                </c:pt>
                <c:pt idx="40">
                  <c:v>35673</c:v>
                </c:pt>
                <c:pt idx="41">
                  <c:v>35680</c:v>
                </c:pt>
                <c:pt idx="42">
                  <c:v>35687</c:v>
                </c:pt>
                <c:pt idx="43">
                  <c:v>35694</c:v>
                </c:pt>
                <c:pt idx="44">
                  <c:v>35703</c:v>
                </c:pt>
                <c:pt idx="45">
                  <c:v>35710</c:v>
                </c:pt>
                <c:pt idx="46">
                  <c:v>35717</c:v>
                </c:pt>
                <c:pt idx="47">
                  <c:v>35724</c:v>
                </c:pt>
                <c:pt idx="48">
                  <c:v>35734</c:v>
                </c:pt>
              </c:numCache>
            </c:numRef>
          </c:cat>
          <c:val>
            <c:numRef>
              <c:f>Sheet1!$C$2:$C$50</c:f>
              <c:numCache>
                <c:formatCode>0</c:formatCode>
                <c:ptCount val="49"/>
                <c:pt idx="0">
                  <c:v>165692.125</c:v>
                </c:pt>
                <c:pt idx="1">
                  <c:v>167094.53125</c:v>
                </c:pt>
                <c:pt idx="2">
                  <c:v>168496.9375</c:v>
                </c:pt>
                <c:pt idx="3">
                  <c:v>169899.34375</c:v>
                </c:pt>
                <c:pt idx="4">
                  <c:v>171301.75</c:v>
                </c:pt>
                <c:pt idx="5">
                  <c:v>174390.0625</c:v>
                </c:pt>
                <c:pt idx="6">
                  <c:v>177478.375</c:v>
                </c:pt>
                <c:pt idx="7">
                  <c:v>180566.6875</c:v>
                </c:pt>
                <c:pt idx="8">
                  <c:v>183655</c:v>
                </c:pt>
                <c:pt idx="9">
                  <c:v>185849.71875</c:v>
                </c:pt>
                <c:pt idx="10">
                  <c:v>188044.4375</c:v>
                </c:pt>
                <c:pt idx="11">
                  <c:v>190239.15625</c:v>
                </c:pt>
                <c:pt idx="12">
                  <c:v>192433.875</c:v>
                </c:pt>
                <c:pt idx="13">
                  <c:v>196378.65625</c:v>
                </c:pt>
                <c:pt idx="14">
                  <c:v>200323.4375</c:v>
                </c:pt>
                <c:pt idx="15">
                  <c:v>204268.21875</c:v>
                </c:pt>
                <c:pt idx="16">
                  <c:v>208213</c:v>
                </c:pt>
                <c:pt idx="17">
                  <c:v>210903.8125</c:v>
                </c:pt>
                <c:pt idx="18">
                  <c:v>213594.625</c:v>
                </c:pt>
                <c:pt idx="19">
                  <c:v>216285.4375</c:v>
                </c:pt>
                <c:pt idx="20">
                  <c:v>218976.25</c:v>
                </c:pt>
                <c:pt idx="21">
                  <c:v>221950.1875</c:v>
                </c:pt>
                <c:pt idx="22">
                  <c:v>224924.125</c:v>
                </c:pt>
                <c:pt idx="23">
                  <c:v>227898.0625</c:v>
                </c:pt>
                <c:pt idx="24">
                  <c:v>230872</c:v>
                </c:pt>
                <c:pt idx="25">
                  <c:v>233010.59375</c:v>
                </c:pt>
                <c:pt idx="26">
                  <c:v>235149.1875</c:v>
                </c:pt>
                <c:pt idx="27">
                  <c:v>237287.78125</c:v>
                </c:pt>
                <c:pt idx="28">
                  <c:v>239426.375</c:v>
                </c:pt>
                <c:pt idx="29">
                  <c:v>237758.65625</c:v>
                </c:pt>
                <c:pt idx="30">
                  <c:v>236090.9375</c:v>
                </c:pt>
                <c:pt idx="31">
                  <c:v>234423.21875</c:v>
                </c:pt>
                <c:pt idx="32">
                  <c:v>232755.5</c:v>
                </c:pt>
                <c:pt idx="33">
                  <c:v>227813.71875</c:v>
                </c:pt>
                <c:pt idx="34">
                  <c:v>222871.9375</c:v>
                </c:pt>
                <c:pt idx="35">
                  <c:v>217930.15625</c:v>
                </c:pt>
                <c:pt idx="36">
                  <c:v>212988.375</c:v>
                </c:pt>
                <c:pt idx="37">
                  <c:v>207556.125</c:v>
                </c:pt>
                <c:pt idx="38">
                  <c:v>202123.875</c:v>
                </c:pt>
                <c:pt idx="39">
                  <c:v>196691.625</c:v>
                </c:pt>
                <c:pt idx="40">
                  <c:v>191259.375</c:v>
                </c:pt>
                <c:pt idx="41">
                  <c:v>185891.5625</c:v>
                </c:pt>
                <c:pt idx="42">
                  <c:v>180523.75</c:v>
                </c:pt>
                <c:pt idx="43">
                  <c:v>175155.9375</c:v>
                </c:pt>
                <c:pt idx="44">
                  <c:v>169788.125</c:v>
                </c:pt>
                <c:pt idx="45">
                  <c:v>168175.75</c:v>
                </c:pt>
                <c:pt idx="46">
                  <c:v>166563.375</c:v>
                </c:pt>
                <c:pt idx="47">
                  <c:v>164951</c:v>
                </c:pt>
                <c:pt idx="48">
                  <c:v>163338.625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1-445A-B877-A7BDB3044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22688"/>
        <c:axId val="101924224"/>
        <c:extLst>
          <c:ext xmlns:c15="http://schemas.microsoft.com/office/drawing/2012/chart" uri="{02D57815-91ED-43cb-92C2-25804820EDAC}">
            <c15:filteredArea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49 YEAR AVG.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3810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c:spPr>
                <c:cat>
                  <c:numRef>
                    <c:extLst>
                      <c:ext uri="{02D57815-91ED-43cb-92C2-25804820EDAC}">
                        <c15:formulaRef>
                          <c15:sqref>Sheet1!$A$2:$A$50</c15:sqref>
                        </c15:formulaRef>
                      </c:ext>
                    </c:extLst>
                    <c:numCache>
                      <c:formatCode>d\-mmm</c:formatCode>
                      <c:ptCount val="49"/>
                      <c:pt idx="0">
                        <c:v>41578</c:v>
                      </c:pt>
                      <c:pt idx="1">
                        <c:v>41585</c:v>
                      </c:pt>
                      <c:pt idx="2">
                        <c:v>41592</c:v>
                      </c:pt>
                      <c:pt idx="3">
                        <c:v>41599</c:v>
                      </c:pt>
                      <c:pt idx="4">
                        <c:v>41608</c:v>
                      </c:pt>
                      <c:pt idx="5">
                        <c:v>41615</c:v>
                      </c:pt>
                      <c:pt idx="6">
                        <c:v>41622</c:v>
                      </c:pt>
                      <c:pt idx="7">
                        <c:v>41629</c:v>
                      </c:pt>
                      <c:pt idx="8">
                        <c:v>42004</c:v>
                      </c:pt>
                      <c:pt idx="9">
                        <c:v>35437</c:v>
                      </c:pt>
                      <c:pt idx="10">
                        <c:v>35444</c:v>
                      </c:pt>
                      <c:pt idx="11">
                        <c:v>35451</c:v>
                      </c:pt>
                      <c:pt idx="12">
                        <c:v>35461</c:v>
                      </c:pt>
                      <c:pt idx="13">
                        <c:v>35468</c:v>
                      </c:pt>
                      <c:pt idx="14">
                        <c:v>35475</c:v>
                      </c:pt>
                      <c:pt idx="15">
                        <c:v>35482</c:v>
                      </c:pt>
                      <c:pt idx="16">
                        <c:v>35489</c:v>
                      </c:pt>
                      <c:pt idx="17">
                        <c:v>35496</c:v>
                      </c:pt>
                      <c:pt idx="18">
                        <c:v>35503</c:v>
                      </c:pt>
                      <c:pt idx="19">
                        <c:v>35510</c:v>
                      </c:pt>
                      <c:pt idx="20">
                        <c:v>35520</c:v>
                      </c:pt>
                      <c:pt idx="21">
                        <c:v>35527</c:v>
                      </c:pt>
                      <c:pt idx="22">
                        <c:v>35534</c:v>
                      </c:pt>
                      <c:pt idx="23">
                        <c:v>35541</c:v>
                      </c:pt>
                      <c:pt idx="24">
                        <c:v>35550</c:v>
                      </c:pt>
                      <c:pt idx="25">
                        <c:v>35557</c:v>
                      </c:pt>
                      <c:pt idx="26">
                        <c:v>35564</c:v>
                      </c:pt>
                      <c:pt idx="27">
                        <c:v>35571</c:v>
                      </c:pt>
                      <c:pt idx="28">
                        <c:v>35581</c:v>
                      </c:pt>
                      <c:pt idx="29">
                        <c:v>35588</c:v>
                      </c:pt>
                      <c:pt idx="30">
                        <c:v>35595</c:v>
                      </c:pt>
                      <c:pt idx="31">
                        <c:v>35602</c:v>
                      </c:pt>
                      <c:pt idx="32">
                        <c:v>35611</c:v>
                      </c:pt>
                      <c:pt idx="33">
                        <c:v>35983</c:v>
                      </c:pt>
                      <c:pt idx="34">
                        <c:v>35990</c:v>
                      </c:pt>
                      <c:pt idx="35">
                        <c:v>35997</c:v>
                      </c:pt>
                      <c:pt idx="36">
                        <c:v>35642</c:v>
                      </c:pt>
                      <c:pt idx="37">
                        <c:v>35649</c:v>
                      </c:pt>
                      <c:pt idx="38">
                        <c:v>35656</c:v>
                      </c:pt>
                      <c:pt idx="39">
                        <c:v>35663</c:v>
                      </c:pt>
                      <c:pt idx="40">
                        <c:v>35673</c:v>
                      </c:pt>
                      <c:pt idx="41">
                        <c:v>35680</c:v>
                      </c:pt>
                      <c:pt idx="42">
                        <c:v>35687</c:v>
                      </c:pt>
                      <c:pt idx="43">
                        <c:v>35694</c:v>
                      </c:pt>
                      <c:pt idx="44">
                        <c:v>35703</c:v>
                      </c:pt>
                      <c:pt idx="45">
                        <c:v>35710</c:v>
                      </c:pt>
                      <c:pt idx="46">
                        <c:v>35717</c:v>
                      </c:pt>
                      <c:pt idx="47">
                        <c:v>35724</c:v>
                      </c:pt>
                      <c:pt idx="48">
                        <c:v>35734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Sheet1!$B$2:$B$50</c15:sqref>
                        </c15:formulaRef>
                      </c:ext>
                    </c:extLst>
                    <c:numCache>
                      <c:formatCode>0</c:formatCode>
                      <c:ptCount val="49"/>
                      <c:pt idx="0">
                        <c:v>148482</c:v>
                      </c:pt>
                      <c:pt idx="1">
                        <c:v>148959.86666666667</c:v>
                      </c:pt>
                      <c:pt idx="2">
                        <c:v>149437.73333333334</c:v>
                      </c:pt>
                      <c:pt idx="3">
                        <c:v>149915.6</c:v>
                      </c:pt>
                      <c:pt idx="4">
                        <c:v>150530</c:v>
                      </c:pt>
                      <c:pt idx="5">
                        <c:v>152343.16129032258</c:v>
                      </c:pt>
                      <c:pt idx="6">
                        <c:v>154156.32258064515</c:v>
                      </c:pt>
                      <c:pt idx="7">
                        <c:v>155969.48387096773</c:v>
                      </c:pt>
                      <c:pt idx="8">
                        <c:v>157556</c:v>
                      </c:pt>
                      <c:pt idx="9">
                        <c:v>159655.09677419355</c:v>
                      </c:pt>
                      <c:pt idx="10">
                        <c:v>161754.19354838709</c:v>
                      </c:pt>
                      <c:pt idx="11">
                        <c:v>163853.29032258064</c:v>
                      </c:pt>
                      <c:pt idx="12">
                        <c:v>165690</c:v>
                      </c:pt>
                      <c:pt idx="13">
                        <c:v>167345.75</c:v>
                      </c:pt>
                      <c:pt idx="14">
                        <c:v>169001.5</c:v>
                      </c:pt>
                      <c:pt idx="15">
                        <c:v>170657.25</c:v>
                      </c:pt>
                      <c:pt idx="16">
                        <c:v>172313</c:v>
                      </c:pt>
                      <c:pt idx="17">
                        <c:v>174671.19354838709</c:v>
                      </c:pt>
                      <c:pt idx="18">
                        <c:v>177029.38709677418</c:v>
                      </c:pt>
                      <c:pt idx="19">
                        <c:v>179387.58064516127</c:v>
                      </c:pt>
                      <c:pt idx="20">
                        <c:v>181451</c:v>
                      </c:pt>
                      <c:pt idx="21">
                        <c:v>185008.63333333333</c:v>
                      </c:pt>
                      <c:pt idx="22">
                        <c:v>188566.26666666666</c:v>
                      </c:pt>
                      <c:pt idx="23">
                        <c:v>192123.9</c:v>
                      </c:pt>
                      <c:pt idx="24">
                        <c:v>196698</c:v>
                      </c:pt>
                      <c:pt idx="25">
                        <c:v>203365.09677419355</c:v>
                      </c:pt>
                      <c:pt idx="26">
                        <c:v>210032.19354838709</c:v>
                      </c:pt>
                      <c:pt idx="27">
                        <c:v>216699.29032258064</c:v>
                      </c:pt>
                      <c:pt idx="28">
                        <c:v>222533</c:v>
                      </c:pt>
                      <c:pt idx="29">
                        <c:v>222510</c:v>
                      </c:pt>
                      <c:pt idx="30">
                        <c:v>222487</c:v>
                      </c:pt>
                      <c:pt idx="31">
                        <c:v>222465</c:v>
                      </c:pt>
                      <c:pt idx="32">
                        <c:v>222443</c:v>
                      </c:pt>
                      <c:pt idx="33">
                        <c:v>218075</c:v>
                      </c:pt>
                      <c:pt idx="34">
                        <c:v>213707</c:v>
                      </c:pt>
                      <c:pt idx="35">
                        <c:v>209339</c:v>
                      </c:pt>
                      <c:pt idx="36">
                        <c:v>205328</c:v>
                      </c:pt>
                      <c:pt idx="37">
                        <c:v>200288</c:v>
                      </c:pt>
                      <c:pt idx="38">
                        <c:v>195248</c:v>
                      </c:pt>
                      <c:pt idx="39">
                        <c:v>190208</c:v>
                      </c:pt>
                      <c:pt idx="40">
                        <c:v>182994</c:v>
                      </c:pt>
                      <c:pt idx="41">
                        <c:v>177534</c:v>
                      </c:pt>
                      <c:pt idx="42">
                        <c:v>172074</c:v>
                      </c:pt>
                      <c:pt idx="43">
                        <c:v>166614</c:v>
                      </c:pt>
                      <c:pt idx="44">
                        <c:v>159579</c:v>
                      </c:pt>
                      <c:pt idx="45">
                        <c:v>157031</c:v>
                      </c:pt>
                      <c:pt idx="46">
                        <c:v>154483</c:v>
                      </c:pt>
                      <c:pt idx="47">
                        <c:v>151935</c:v>
                      </c:pt>
                      <c:pt idx="48">
                        <c:v>148292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8FE0-477A-A814-83F6C2469701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6"/>
          <c:order val="2"/>
          <c:tx>
            <c:strRef>
              <c:f>Sheet1!$J$1</c:f>
              <c:strCache>
                <c:ptCount val="1"/>
                <c:pt idx="0">
                  <c:v>2019/2020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Sheet1!$J$2:$J$50</c:f>
              <c:numCache>
                <c:formatCode>General</c:formatCode>
                <c:ptCount val="49"/>
                <c:pt idx="0">
                  <c:v>193797</c:v>
                </c:pt>
                <c:pt idx="4">
                  <c:v>190430</c:v>
                </c:pt>
                <c:pt idx="8">
                  <c:v>199543</c:v>
                </c:pt>
                <c:pt idx="12">
                  <c:v>204201</c:v>
                </c:pt>
                <c:pt idx="16">
                  <c:v>205508</c:v>
                </c:pt>
                <c:pt idx="20">
                  <c:v>211945</c:v>
                </c:pt>
                <c:pt idx="24">
                  <c:v>238482</c:v>
                </c:pt>
                <c:pt idx="28">
                  <c:v>262947</c:v>
                </c:pt>
                <c:pt idx="32">
                  <c:v>250846</c:v>
                </c:pt>
                <c:pt idx="36">
                  <c:v>227348</c:v>
                </c:pt>
                <c:pt idx="40">
                  <c:v>201118</c:v>
                </c:pt>
                <c:pt idx="44">
                  <c:v>179155</c:v>
                </c:pt>
                <c:pt idx="48">
                  <c:v>165475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A7-413E-A406-70227F50282E}"/>
            </c:ext>
          </c:extLst>
        </c:ser>
        <c:ser>
          <c:idx val="7"/>
          <c:order val="3"/>
          <c:tx>
            <c:strRef>
              <c:f>Sheet1!$K$1</c:f>
              <c:strCache>
                <c:ptCount val="1"/>
                <c:pt idx="0">
                  <c:v>2020/2021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Sheet1!$K$2:$K$50</c:f>
              <c:numCache>
                <c:formatCode>General</c:formatCode>
                <c:ptCount val="49"/>
                <c:pt idx="0">
                  <c:v>165475</c:v>
                </c:pt>
                <c:pt idx="1">
                  <c:v>165205</c:v>
                </c:pt>
                <c:pt idx="2">
                  <c:v>164293</c:v>
                </c:pt>
                <c:pt idx="3">
                  <c:v>164202</c:v>
                </c:pt>
                <c:pt idx="4">
                  <c:v>163257</c:v>
                </c:pt>
                <c:pt idx="5">
                  <c:v>162535</c:v>
                </c:pt>
                <c:pt idx="6">
                  <c:v>162323</c:v>
                </c:pt>
                <c:pt idx="7">
                  <c:v>161956</c:v>
                </c:pt>
                <c:pt idx="8">
                  <c:v>163067</c:v>
                </c:pt>
                <c:pt idx="9">
                  <c:v>164059</c:v>
                </c:pt>
                <c:pt idx="10">
                  <c:v>164863</c:v>
                </c:pt>
                <c:pt idx="11">
                  <c:v>165073</c:v>
                </c:pt>
                <c:pt idx="12">
                  <c:v>166856</c:v>
                </c:pt>
                <c:pt idx="13">
                  <c:v>172758</c:v>
                </c:pt>
                <c:pt idx="14">
                  <c:v>173776</c:v>
                </c:pt>
                <c:pt idx="15">
                  <c:v>176448</c:v>
                </c:pt>
                <c:pt idx="16">
                  <c:v>177010</c:v>
                </c:pt>
                <c:pt idx="17">
                  <c:v>176882</c:v>
                </c:pt>
                <c:pt idx="18">
                  <c:v>177953</c:v>
                </c:pt>
                <c:pt idx="19">
                  <c:v>181687</c:v>
                </c:pt>
                <c:pt idx="20">
                  <c:v>182606</c:v>
                </c:pt>
                <c:pt idx="21">
                  <c:v>185802</c:v>
                </c:pt>
                <c:pt idx="22">
                  <c:v>189929</c:v>
                </c:pt>
                <c:pt idx="23">
                  <c:v>192145</c:v>
                </c:pt>
                <c:pt idx="24">
                  <c:v>194516</c:v>
                </c:pt>
                <c:pt idx="25">
                  <c:v>197418</c:v>
                </c:pt>
                <c:pt idx="26">
                  <c:v>200170</c:v>
                </c:pt>
                <c:pt idx="27">
                  <c:v>200834</c:v>
                </c:pt>
                <c:pt idx="28">
                  <c:v>197258</c:v>
                </c:pt>
                <c:pt idx="29">
                  <c:v>194398</c:v>
                </c:pt>
                <c:pt idx="30">
                  <c:v>192032</c:v>
                </c:pt>
                <c:pt idx="31">
                  <c:v>188641</c:v>
                </c:pt>
                <c:pt idx="32">
                  <c:v>184747</c:v>
                </c:pt>
                <c:pt idx="36">
                  <c:v>164594</c:v>
                </c:pt>
                <c:pt idx="37">
                  <c:v>159985</c:v>
                </c:pt>
                <c:pt idx="38">
                  <c:v>155095</c:v>
                </c:pt>
                <c:pt idx="40">
                  <c:v>144099</c:v>
                </c:pt>
                <c:pt idx="41">
                  <c:v>139778</c:v>
                </c:pt>
                <c:pt idx="42">
                  <c:v>135009</c:v>
                </c:pt>
                <c:pt idx="44">
                  <c:v>124697</c:v>
                </c:pt>
                <c:pt idx="45">
                  <c:v>119834</c:v>
                </c:pt>
                <c:pt idx="46">
                  <c:v>115284</c:v>
                </c:pt>
                <c:pt idx="47">
                  <c:v>114545</c:v>
                </c:pt>
                <c:pt idx="48">
                  <c:v>138943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60-4887-904A-9E3F3E5D02DC}"/>
            </c:ext>
          </c:extLst>
        </c:ser>
        <c:ser>
          <c:idx val="1"/>
          <c:order val="4"/>
          <c:tx>
            <c:strRef>
              <c:f>Sheet1!$L$1</c:f>
              <c:strCache>
                <c:ptCount val="1"/>
                <c:pt idx="0">
                  <c:v>2021/2022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Sheet1!$L$2:$L$50</c:f>
              <c:numCache>
                <c:formatCode>General</c:formatCode>
                <c:ptCount val="49"/>
                <c:pt idx="0">
                  <c:v>138943</c:v>
                </c:pt>
                <c:pt idx="1">
                  <c:v>142674</c:v>
                </c:pt>
                <c:pt idx="2" formatCode="#,##0">
                  <c:v>148862</c:v>
                </c:pt>
                <c:pt idx="3">
                  <c:v>150012</c:v>
                </c:pt>
                <c:pt idx="4">
                  <c:v>148746</c:v>
                </c:pt>
                <c:pt idx="5">
                  <c:v>147833</c:v>
                </c:pt>
                <c:pt idx="6">
                  <c:v>155300</c:v>
                </c:pt>
                <c:pt idx="7">
                  <c:v>158964</c:v>
                </c:pt>
                <c:pt idx="8">
                  <c:v>176635</c:v>
                </c:pt>
                <c:pt idx="9">
                  <c:v>178181</c:v>
                </c:pt>
                <c:pt idx="10">
                  <c:v>181152</c:v>
                </c:pt>
                <c:pt idx="11">
                  <c:v>183660</c:v>
                </c:pt>
                <c:pt idx="12">
                  <c:v>186970</c:v>
                </c:pt>
                <c:pt idx="13">
                  <c:v>188765</c:v>
                </c:pt>
                <c:pt idx="14">
                  <c:v>191630</c:v>
                </c:pt>
                <c:pt idx="15">
                  <c:v>194261</c:v>
                </c:pt>
                <c:pt idx="16">
                  <c:v>195214</c:v>
                </c:pt>
                <c:pt idx="17">
                  <c:v>198222</c:v>
                </c:pt>
                <c:pt idx="18">
                  <c:v>200700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67-4757-80B1-D9B82F233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922688"/>
        <c:axId val="101924224"/>
        <c:extLst/>
      </c:lineChart>
      <c:catAx>
        <c:axId val="101922688"/>
        <c:scaling>
          <c:orientation val="minMax"/>
        </c:scaling>
        <c:delete val="0"/>
        <c:axPos val="b"/>
        <c:numFmt formatCode="m/d" sourceLinked="0"/>
        <c:majorTickMark val="cross"/>
        <c:minorTickMark val="none"/>
        <c:tickLblPos val="nextTo"/>
        <c:spPr>
          <a:ln w="3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01924224"/>
        <c:crosses val="autoZero"/>
        <c:auto val="0"/>
        <c:lblAlgn val="ctr"/>
        <c:lblOffset val="100"/>
        <c:tickLblSkip val="4"/>
        <c:tickMarkSkip val="1"/>
        <c:noMultiLvlLbl val="0"/>
      </c:catAx>
      <c:valAx>
        <c:axId val="101924224"/>
        <c:scaling>
          <c:orientation val="minMax"/>
          <c:max val="275000"/>
          <c:min val="75000"/>
        </c:scaling>
        <c:delete val="0"/>
        <c:axPos val="l"/>
        <c:majorGridlines>
          <c:spPr>
            <a:ln w="12247">
              <a:solidFill>
                <a:schemeClr val="tx1"/>
              </a:solidFill>
              <a:prstDash val="lgDashDot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3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>
                    <a:latin typeface="+mn-lt"/>
                  </a:rPr>
                  <a:t>ACRE FEET</a:t>
                </a:r>
              </a:p>
            </c:rich>
          </c:tx>
          <c:layout>
            <c:manualLayout>
              <c:xMode val="edge"/>
              <c:yMode val="edge"/>
              <c:x val="0.12283328230443578"/>
              <c:y val="6.2355199949982116E-3"/>
            </c:manualLayout>
          </c:layout>
          <c:overlay val="0"/>
          <c:spPr>
            <a:noFill/>
            <a:ln w="24499">
              <a:noFill/>
            </a:ln>
          </c:spPr>
        </c:title>
        <c:numFmt formatCode="#,##0" sourceLinked="0"/>
        <c:majorTickMark val="cross"/>
        <c:minorTickMark val="none"/>
        <c:tickLblPos val="nextTo"/>
        <c:spPr>
          <a:ln w="30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01922688"/>
        <c:crosses val="autoZero"/>
        <c:crossBetween val="between"/>
        <c:majorUnit val="25000"/>
      </c:valAx>
      <c:spPr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32129775096732349"/>
          <c:y val="0.89062194757300905"/>
          <c:w val="0.48088293507909563"/>
          <c:h val="3.9757799262433967E-2"/>
        </c:manualLayout>
      </c:layout>
      <c:overlay val="0"/>
      <c:spPr>
        <a:noFill/>
        <a:ln w="3060">
          <a:solidFill>
            <a:srgbClr val="FF0000"/>
          </a:solidFill>
          <a:prstDash val="solid"/>
        </a:ln>
      </c:spPr>
      <c:txPr>
        <a:bodyPr/>
        <a:lstStyle/>
        <a:p>
          <a:pPr rtl="0">
            <a:defRPr sz="1063" b="1" i="0" u="none" strike="noStrike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chemeClr val="bg1"/>
    </a:solidFill>
    <a:ln>
      <a:noFill/>
    </a:ln>
  </c:spPr>
  <c:txPr>
    <a:bodyPr/>
    <a:lstStyle/>
    <a:p>
      <a:pPr>
        <a:defRPr sz="173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defRPr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NID</a:t>
            </a:r>
            <a:r>
              <a:rPr lang="en-US" sz="36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 T/W Water Usage Comparison 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6400928541374868E-2"/>
          <c:y val="9.4511037514063451E-2"/>
          <c:w val="0.88396972257613704"/>
          <c:h val="0.79820785691862461"/>
        </c:manualLayout>
      </c:layout>
      <c:areaChart>
        <c:grouping val="standard"/>
        <c:varyColors val="0"/>
        <c:ser>
          <c:idx val="10"/>
          <c:order val="0"/>
          <c:tx>
            <c:strRef>
              <c:f>Data!$B$2</c:f>
              <c:strCache>
                <c:ptCount val="1"/>
                <c:pt idx="0">
                  <c:v>10 Year Ave.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c:spPr>
          <c:cat>
            <c:strRef>
              <c:f>Data!$A$3:$A$14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Data!$B$3:$B$14</c:f>
              <c:numCache>
                <c:formatCode>General</c:formatCode>
                <c:ptCount val="12"/>
                <c:pt idx="0">
                  <c:v>144.01000000000002</c:v>
                </c:pt>
                <c:pt idx="1">
                  <c:v>128.51999999999998</c:v>
                </c:pt>
                <c:pt idx="2">
                  <c:v>145.83279999999996</c:v>
                </c:pt>
                <c:pt idx="3">
                  <c:v>176.55629999999996</c:v>
                </c:pt>
                <c:pt idx="4">
                  <c:v>279.70639999999997</c:v>
                </c:pt>
                <c:pt idx="5">
                  <c:v>356.75999999999993</c:v>
                </c:pt>
                <c:pt idx="6">
                  <c:v>420.5</c:v>
                </c:pt>
                <c:pt idx="7">
                  <c:v>412.99799999999993</c:v>
                </c:pt>
                <c:pt idx="8">
                  <c:v>351.58800000000002</c:v>
                </c:pt>
                <c:pt idx="9">
                  <c:v>280.07000000000005</c:v>
                </c:pt>
                <c:pt idx="10">
                  <c:v>182.69639999999998</c:v>
                </c:pt>
                <c:pt idx="11">
                  <c:v>145.82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8-4AA8-8BEA-8066FA36E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034624"/>
        <c:axId val="121036160"/>
        <c:extLst>
          <c:ext xmlns:c15="http://schemas.microsoft.com/office/drawing/2012/chart" uri="{02D57815-91ED-43cb-92C2-25804820EDAC}">
            <c15:filteredArea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Data!$D$2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c:spPr>
                <c:cat>
                  <c:strRef>
                    <c:extLst>
                      <c:ext uri="{02D57815-91ED-43cb-92C2-25804820EDAC}">
                        <c15:formulaRef>
                          <c15:sqref>Data!$A$3:$A$14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Data!$D$3:$D$14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148.80000000000001</c:v>
                      </c:pt>
                      <c:pt idx="1">
                        <c:v>142.5</c:v>
                      </c:pt>
                      <c:pt idx="2">
                        <c:v>169.48500000000001</c:v>
                      </c:pt>
                      <c:pt idx="3">
                        <c:v>228.34299999999999</c:v>
                      </c:pt>
                      <c:pt idx="4">
                        <c:v>342.15699999999998</c:v>
                      </c:pt>
                      <c:pt idx="5">
                        <c:v>423.6</c:v>
                      </c:pt>
                      <c:pt idx="6">
                        <c:v>493.9</c:v>
                      </c:pt>
                      <c:pt idx="7">
                        <c:v>474.9</c:v>
                      </c:pt>
                      <c:pt idx="8">
                        <c:v>360.4</c:v>
                      </c:pt>
                      <c:pt idx="9">
                        <c:v>308</c:v>
                      </c:pt>
                      <c:pt idx="10">
                        <c:v>224.3</c:v>
                      </c:pt>
                      <c:pt idx="11">
                        <c:v>174.3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1568-4AA8-8BEA-8066FA36EF7F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7"/>
          <c:order val="8"/>
          <c:tx>
            <c:strRef>
              <c:f>Data!$K$2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Data!$A$3:$A$14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Data!$K$3:$K$14</c:f>
              <c:numCache>
                <c:formatCode>General</c:formatCode>
                <c:ptCount val="12"/>
                <c:pt idx="0">
                  <c:v>132.6</c:v>
                </c:pt>
                <c:pt idx="1">
                  <c:v>144.69999999999999</c:v>
                </c:pt>
                <c:pt idx="2">
                  <c:v>158.80000000000001</c:v>
                </c:pt>
                <c:pt idx="3">
                  <c:v>182.09</c:v>
                </c:pt>
                <c:pt idx="4">
                  <c:v>282.5</c:v>
                </c:pt>
                <c:pt idx="5">
                  <c:v>348.7</c:v>
                </c:pt>
                <c:pt idx="6">
                  <c:v>423.2</c:v>
                </c:pt>
                <c:pt idx="7">
                  <c:v>441</c:v>
                </c:pt>
                <c:pt idx="8">
                  <c:v>381.4</c:v>
                </c:pt>
                <c:pt idx="9">
                  <c:v>347.8</c:v>
                </c:pt>
                <c:pt idx="10">
                  <c:v>209.1</c:v>
                </c:pt>
                <c:pt idx="11">
                  <c:v>160.4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68-4AA8-8BEA-8066FA36EF7F}"/>
            </c:ext>
          </c:extLst>
        </c:ser>
        <c:ser>
          <c:idx val="8"/>
          <c:order val="9"/>
          <c:tx>
            <c:strRef>
              <c:f>Data!$L$2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strRef>
              <c:f>Data!$A$3:$A$14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Data!$L$3:$L$14</c:f>
              <c:numCache>
                <c:formatCode>General</c:formatCode>
                <c:ptCount val="12"/>
                <c:pt idx="0">
                  <c:v>147.19999999999999</c:v>
                </c:pt>
                <c:pt idx="1">
                  <c:v>124.6</c:v>
                </c:pt>
                <c:pt idx="2">
                  <c:v>144.69999999999999</c:v>
                </c:pt>
                <c:pt idx="3">
                  <c:v>249.82</c:v>
                </c:pt>
                <c:pt idx="4">
                  <c:v>341.8</c:v>
                </c:pt>
                <c:pt idx="5">
                  <c:v>389.9</c:v>
                </c:pt>
                <c:pt idx="6">
                  <c:v>417</c:v>
                </c:pt>
                <c:pt idx="7">
                  <c:v>388.8</c:v>
                </c:pt>
                <c:pt idx="8">
                  <c:v>337.9</c:v>
                </c:pt>
                <c:pt idx="9">
                  <c:v>248.8</c:v>
                </c:pt>
                <c:pt idx="10">
                  <c:v>137.80000000000001</c:v>
                </c:pt>
                <c:pt idx="11">
                  <c:v>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68-4AA8-8BEA-8066FA36EF7F}"/>
            </c:ext>
          </c:extLst>
        </c:ser>
        <c:ser>
          <c:idx val="9"/>
          <c:order val="10"/>
          <c:tx>
            <c:strRef>
              <c:f>Data!$M$2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Data!$A$3:$A$14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Data!$M$3:$M$14</c:f>
              <c:numCache>
                <c:formatCode>General</c:formatCode>
                <c:ptCount val="12"/>
                <c:pt idx="0">
                  <c:v>138</c:v>
                </c:pt>
                <c:pt idx="1">
                  <c:v>150.69999999999999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568-4AA8-8BEA-8066FA36E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34624"/>
        <c:axId val="121036160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Data!$E$2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ln w="2540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Data!$A$3:$A$14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Data!$E$3:$E$14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169</c:v>
                      </c:pt>
                      <c:pt idx="1">
                        <c:v>123.5</c:v>
                      </c:pt>
                      <c:pt idx="2">
                        <c:v>145.708</c:v>
                      </c:pt>
                      <c:pt idx="3">
                        <c:v>175.09200000000001</c:v>
                      </c:pt>
                      <c:pt idx="4">
                        <c:v>279.03199999999998</c:v>
                      </c:pt>
                      <c:pt idx="5">
                        <c:v>379.1</c:v>
                      </c:pt>
                      <c:pt idx="6">
                        <c:v>423.7</c:v>
                      </c:pt>
                      <c:pt idx="7">
                        <c:v>389.2</c:v>
                      </c:pt>
                      <c:pt idx="8">
                        <c:v>333</c:v>
                      </c:pt>
                      <c:pt idx="9">
                        <c:v>254.4</c:v>
                      </c:pt>
                      <c:pt idx="10">
                        <c:v>161.80000000000001</c:v>
                      </c:pt>
                      <c:pt idx="11">
                        <c:v>135.69999999999999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1568-4AA8-8BEA-8066FA36EF7F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Data!$F$2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ln w="25400">
                    <a:solidFill>
                      <a:schemeClr val="accent3"/>
                    </a:solidFill>
                  </a:ln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Data!$A$3:$A$14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Data!$F$3:$F$14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141.5</c:v>
                      </c:pt>
                      <c:pt idx="1">
                        <c:v>125.3</c:v>
                      </c:pt>
                      <c:pt idx="2">
                        <c:v>168.9</c:v>
                      </c:pt>
                      <c:pt idx="3">
                        <c:v>176.88</c:v>
                      </c:pt>
                      <c:pt idx="4">
                        <c:v>228.8</c:v>
                      </c:pt>
                      <c:pt idx="5">
                        <c:v>273.39999999999998</c:v>
                      </c:pt>
                      <c:pt idx="6">
                        <c:v>315.89999999999998</c:v>
                      </c:pt>
                      <c:pt idx="7">
                        <c:v>293.10000000000002</c:v>
                      </c:pt>
                      <c:pt idx="8">
                        <c:v>293.7</c:v>
                      </c:pt>
                      <c:pt idx="9">
                        <c:v>245.2</c:v>
                      </c:pt>
                      <c:pt idx="10">
                        <c:v>152.6</c:v>
                      </c:pt>
                      <c:pt idx="11">
                        <c:v>133.1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568-4AA8-8BEA-8066FA36EF7F}"/>
                  </c:ext>
                </c:extLst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Data!$G$2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ln w="31750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Data!$A$3:$A$14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Data!$G$3:$G$14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126.6</c:v>
                      </c:pt>
                      <c:pt idx="1">
                        <c:v>111.2</c:v>
                      </c:pt>
                      <c:pt idx="2">
                        <c:v>121.8</c:v>
                      </c:pt>
                      <c:pt idx="3">
                        <c:v>153.63999999999999</c:v>
                      </c:pt>
                      <c:pt idx="4">
                        <c:v>220.5</c:v>
                      </c:pt>
                      <c:pt idx="5">
                        <c:v>336</c:v>
                      </c:pt>
                      <c:pt idx="6">
                        <c:v>402.6</c:v>
                      </c:pt>
                      <c:pt idx="7">
                        <c:v>395.5</c:v>
                      </c:pt>
                      <c:pt idx="8">
                        <c:v>347.5</c:v>
                      </c:pt>
                      <c:pt idx="9">
                        <c:v>235.3</c:v>
                      </c:pt>
                      <c:pt idx="10">
                        <c:v>149.69999999999999</c:v>
                      </c:pt>
                      <c:pt idx="11">
                        <c:v>138.30000000000001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1568-4AA8-8BEA-8066FA36EF7F}"/>
                  </c:ext>
                </c:extLst>
              </c15:ser>
            </c15:filteredLineSeries>
            <c15:filteredLineSeries>
              <c15:ser>
                <c:idx val="4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Data!$H$2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ln>
                    <a:solidFill>
                      <a:schemeClr val="accent4">
                        <a:lumMod val="60000"/>
                        <a:lumOff val="40000"/>
                      </a:schemeClr>
                    </a:solidFill>
                  </a:ln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Data!$A$3:$A$14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Data!$H$3:$H$14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137.6</c:v>
                      </c:pt>
                      <c:pt idx="1">
                        <c:v>114.9</c:v>
                      </c:pt>
                      <c:pt idx="2">
                        <c:v>137.69999999999999</c:v>
                      </c:pt>
                      <c:pt idx="3">
                        <c:v>138.5</c:v>
                      </c:pt>
                      <c:pt idx="4">
                        <c:v>266.39999999999998</c:v>
                      </c:pt>
                      <c:pt idx="5">
                        <c:v>340.2</c:v>
                      </c:pt>
                      <c:pt idx="6">
                        <c:v>434.1</c:v>
                      </c:pt>
                      <c:pt idx="7">
                        <c:v>427.5</c:v>
                      </c:pt>
                      <c:pt idx="8">
                        <c:v>351.98</c:v>
                      </c:pt>
                      <c:pt idx="9">
                        <c:v>303.60000000000002</c:v>
                      </c:pt>
                      <c:pt idx="10">
                        <c:v>160.30000000000001</c:v>
                      </c:pt>
                      <c:pt idx="11">
                        <c:v>143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1568-4AA8-8BEA-8066FA36EF7F}"/>
                  </c:ext>
                </c:extLst>
              </c15:ser>
            </c15:filteredLineSeries>
            <c15:filteredLine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Data!$I$2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ln w="38100">
                    <a:solidFill>
                      <a:schemeClr val="bg2">
                        <a:lumMod val="75000"/>
                      </a:schemeClr>
                    </a:solidFill>
                  </a:ln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Data!$A$3:$A$14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Data!$I$3:$I$14</c15:sqref>
                        </c15:formulaRef>
                      </c:ext>
                    </c:extLst>
                    <c:numCache>
                      <c:formatCode>0.00</c:formatCode>
                      <c:ptCount val="12"/>
                      <c:pt idx="0">
                        <c:v>132.69999999999999</c:v>
                      </c:pt>
                      <c:pt idx="1">
                        <c:v>133</c:v>
                      </c:pt>
                      <c:pt idx="2">
                        <c:v>134.1</c:v>
                      </c:pt>
                      <c:pt idx="3">
                        <c:v>147.68</c:v>
                      </c:pt>
                      <c:pt idx="4">
                        <c:v>273.60000000000002</c:v>
                      </c:pt>
                      <c:pt idx="5">
                        <c:v>359.2</c:v>
                      </c:pt>
                      <c:pt idx="6">
                        <c:v>430.1</c:v>
                      </c:pt>
                      <c:pt idx="7">
                        <c:v>412.18</c:v>
                      </c:pt>
                      <c:pt idx="8">
                        <c:v>357.1</c:v>
                      </c:pt>
                      <c:pt idx="9">
                        <c:v>286.89999999999998</c:v>
                      </c:pt>
                      <c:pt idx="10">
                        <c:v>247.8</c:v>
                      </c:pt>
                      <c:pt idx="11">
                        <c:v>143.80000000000001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1568-4AA8-8BEA-8066FA36EF7F}"/>
                  </c:ext>
                </c:extLst>
              </c15:ser>
            </c15:filteredLineSeries>
            <c15:filteredLine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Data!$J$2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Data!$A$3:$A$14</c15:sqref>
                        </c15:formulaRef>
                      </c:ext>
                    </c:extLst>
                    <c:strCache>
                      <c:ptCount val="12"/>
                      <c:pt idx="0">
                        <c:v>January</c:v>
                      </c:pt>
                      <c:pt idx="1">
                        <c:v>February</c:v>
                      </c:pt>
                      <c:pt idx="2">
                        <c:v>March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June</c:v>
                      </c:pt>
                      <c:pt idx="6">
                        <c:v>July</c:v>
                      </c:pt>
                      <c:pt idx="7">
                        <c:v>August</c:v>
                      </c:pt>
                      <c:pt idx="8">
                        <c:v>September</c:v>
                      </c:pt>
                      <c:pt idx="9">
                        <c:v>October</c:v>
                      </c:pt>
                      <c:pt idx="10">
                        <c:v>November</c:v>
                      </c:pt>
                      <c:pt idx="11">
                        <c:v>December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Data!$J$3:$J$14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135.69999999999999</c:v>
                      </c:pt>
                      <c:pt idx="1">
                        <c:v>118</c:v>
                      </c:pt>
                      <c:pt idx="2">
                        <c:v>128</c:v>
                      </c:pt>
                      <c:pt idx="3">
                        <c:v>148.63</c:v>
                      </c:pt>
                      <c:pt idx="4">
                        <c:v>229.1</c:v>
                      </c:pt>
                      <c:pt idx="5">
                        <c:v>307.60000000000002</c:v>
                      </c:pt>
                      <c:pt idx="6">
                        <c:v>386.8</c:v>
                      </c:pt>
                      <c:pt idx="7">
                        <c:v>402.3</c:v>
                      </c:pt>
                      <c:pt idx="8">
                        <c:v>317.60000000000002</c:v>
                      </c:pt>
                      <c:pt idx="9">
                        <c:v>260.3</c:v>
                      </c:pt>
                      <c:pt idx="10">
                        <c:v>229.364</c:v>
                      </c:pt>
                      <c:pt idx="11">
                        <c:v>141.80000000000001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1568-4AA8-8BEA-8066FA36EF7F}"/>
                  </c:ext>
                </c:extLst>
              </c15:ser>
            </c15:filteredLineSeries>
          </c:ext>
        </c:extLst>
      </c:lineChart>
      <c:catAx>
        <c:axId val="121034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effectLst>
            <a:softEdge rad="203200"/>
          </a:effectLst>
        </c:spPr>
        <c:crossAx val="121036160"/>
        <c:crosses val="autoZero"/>
        <c:auto val="1"/>
        <c:lblAlgn val="ctr"/>
        <c:lblOffset val="100"/>
        <c:noMultiLvlLbl val="0"/>
      </c:catAx>
      <c:valAx>
        <c:axId val="121036160"/>
        <c:scaling>
          <c:orientation val="minMax"/>
        </c:scaling>
        <c:delete val="0"/>
        <c:axPos val="l"/>
        <c:majorGridlines/>
        <c:title>
          <c:overlay val="0"/>
        </c:title>
        <c:numFmt formatCode="General" sourceLinked="1"/>
        <c:majorTickMark val="none"/>
        <c:minorTickMark val="none"/>
        <c:tickLblPos val="nextTo"/>
        <c:crossAx val="121034624"/>
        <c:crosses val="autoZero"/>
        <c:crossBetween val="midCat"/>
      </c:valAx>
      <c:spPr>
        <a:ln>
          <a:solidFill>
            <a:schemeClr val="accent1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0.07748</cdr:x>
      <cdr:y>0.07079</cdr:y>
    </cdr:from>
    <cdr:to>
      <cdr:x>0.35224</cdr:x>
      <cdr:y>0.21933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03411" y="349162"/>
          <a:ext cx="2139789" cy="7326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ctr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3/16/2022</a:t>
          </a:r>
        </a:p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PRECIPITATION =</a:t>
          </a:r>
          <a:r>
            <a:rPr lang="en-US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 45.40”</a:t>
          </a:r>
          <a:r>
            <a:rPr lang="en-US" sz="1400" b="1" i="0" u="none" strike="noStrike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 </a:t>
          </a:r>
        </a:p>
        <a:p xmlns:a="http://schemas.openxmlformats.org/drawingml/2006/main">
          <a:pPr algn="l" rtl="0">
            <a:defRPr sz="1000"/>
          </a:pPr>
          <a:r>
            <a:rPr lang="en-US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85%</a:t>
          </a:r>
          <a:r>
            <a:rPr lang="en-US" sz="1400" b="1" i="0" u="none" strike="noStrike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 OF AVERAGE</a:t>
          </a:r>
        </a:p>
        <a:p xmlns:a="http://schemas.openxmlformats.org/drawingml/2006/main">
          <a:pPr algn="l" rtl="0">
            <a:lnSpc>
              <a:spcPts val="1300"/>
            </a:lnSpc>
            <a:defRPr sz="1000"/>
          </a:pPr>
          <a:endParaRPr lang="en-US" sz="1200" b="1" i="0" u="none" strike="noStrike" baseline="0" dirty="0">
            <a:solidFill>
              <a:srgbClr val="000000"/>
            </a:solidFill>
            <a:cs typeface="Arial"/>
          </a:endParaRPr>
        </a:p>
      </cdr:txBody>
    </cdr:sp>
  </cdr:relSizeAnchor>
  <cdr:relSizeAnchor xmlns:cdr="http://schemas.openxmlformats.org/drawingml/2006/chartDrawing">
    <cdr:from>
      <cdr:x>0.88611</cdr:x>
      <cdr:y>0.41526</cdr:y>
    </cdr:from>
    <cdr:to>
      <cdr:x>0.9595</cdr:x>
      <cdr:y>0.46606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359860" y="2183332"/>
          <a:ext cx="609562" cy="2670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</a:rPr>
            <a:t>69.31"</a:t>
          </a:r>
        </a:p>
      </cdr:txBody>
    </cdr:sp>
  </cdr:relSizeAnchor>
  <cdr:relSizeAnchor xmlns:cdr="http://schemas.openxmlformats.org/drawingml/2006/chartDrawing">
    <cdr:from>
      <cdr:x>0.89344</cdr:x>
      <cdr:y>0.36232</cdr:y>
    </cdr:from>
    <cdr:to>
      <cdr:x>0.96789</cdr:x>
      <cdr:y>0.4067</cdr:y>
    </cdr:to>
    <cdr:sp macro="" textlink="">
      <cdr:nvSpPr>
        <cdr:cNvPr id="1101" name="Text Box 7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420733" y="1905000"/>
          <a:ext cx="618367" cy="2333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endParaRPr lang="en-US" sz="1400" b="1" dirty="0">
            <a:solidFill>
              <a:srgbClr val="00B050"/>
            </a:solidFill>
            <a:latin typeface="+mn-lt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0.87749</cdr:x>
      <cdr:y>0.17391</cdr:y>
    </cdr:from>
    <cdr:to>
      <cdr:x>0.96682</cdr:x>
      <cdr:y>0.23571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88256" y="914384"/>
          <a:ext cx="741958" cy="324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b="1" dirty="0">
            <a:solidFill>
              <a:srgbClr val="00B05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0.88962</cdr:x>
      <cdr:y>0.52174</cdr:y>
    </cdr:from>
    <cdr:to>
      <cdr:x>0.96789</cdr:x>
      <cdr:y>0.56809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389005" y="2743200"/>
          <a:ext cx="650095" cy="2436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>
            <a:solidFill>
              <a:srgbClr val="7030A0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0.88041</cdr:x>
      <cdr:y>0.23188</cdr:y>
    </cdr:from>
    <cdr:to>
      <cdr:x>0.97216</cdr:x>
      <cdr:y>0.28986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2542" y="12192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0.88169</cdr:x>
      <cdr:y>0.04483</cdr:y>
    </cdr:from>
    <cdr:to>
      <cdr:x>0.97365</cdr:x>
      <cdr:y>0.08831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23118" y="235688"/>
          <a:ext cx="763801" cy="228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0.87278</cdr:x>
      <cdr:y>0.30435</cdr:y>
    </cdr:from>
    <cdr:to>
      <cdr:x>0.92181</cdr:x>
      <cdr:y>0.34783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49137" y="1600211"/>
          <a:ext cx="407192" cy="228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b="1" dirty="0">
            <a:solidFill>
              <a:srgbClr val="FF0000"/>
            </a:solidFill>
          </a:endParaRPr>
        </a:p>
        <a:p xmlns:a="http://schemas.openxmlformats.org/drawingml/2006/main">
          <a:endParaRPr lang="en-US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0.45784</cdr:x>
      <cdr:y>0.34393</cdr:y>
    </cdr:from>
    <cdr:to>
      <cdr:x>0.54374</cdr:x>
      <cdr:y>0.40289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02707" y="1808304"/>
          <a:ext cx="713468" cy="31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rgbClr val="FF0000"/>
              </a:solidFill>
            </a:rPr>
            <a:t>45.40”</a:t>
          </a:r>
        </a:p>
      </cdr:txBody>
    </cdr:sp>
  </cdr:relSizeAnchor>
  <cdr:relSizeAnchor xmlns:cdr="http://schemas.openxmlformats.org/drawingml/2006/chartDrawing">
    <cdr:from>
      <cdr:x>0.53881</cdr:x>
      <cdr:y>0.38146</cdr:y>
    </cdr:from>
    <cdr:to>
      <cdr:x>0.68875</cdr:x>
      <cdr:y>0.58545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4531AC57-6E94-4D5A-B110-68FDE9272D75}"/>
            </a:ext>
          </a:extLst>
        </cdr:cNvPr>
        <cdr:cNvCxnSpPr/>
      </cdr:nvCxnSpPr>
      <cdr:spPr>
        <a:xfrm xmlns:a="http://schemas.openxmlformats.org/drawingml/2006/main">
          <a:off x="4475251" y="2095844"/>
          <a:ext cx="1245372" cy="112078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0.35066</cdr:x>
      <cdr:y>0.32332</cdr:y>
    </cdr:from>
    <cdr:to>
      <cdr:x>0.43073</cdr:x>
      <cdr:y>0.35652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12532" y="1699953"/>
          <a:ext cx="665018" cy="174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0.33515</cdr:x>
      <cdr:y>0.32806</cdr:y>
    </cdr:from>
    <cdr:to>
      <cdr:x>0.34065</cdr:x>
      <cdr:y>0.33965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783685" y="1724891"/>
          <a:ext cx="45719" cy="60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0.88528</cdr:x>
      <cdr:y>0.57864</cdr:y>
    </cdr:from>
    <cdr:to>
      <cdr:x>0.96789</cdr:x>
      <cdr:y>0.6253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352959" y="3042373"/>
          <a:ext cx="686141" cy="245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FFC000"/>
              </a:solidFill>
              <a:latin typeface="+mj-lt"/>
            </a:rPr>
            <a:t>48.52”</a:t>
          </a:r>
        </a:p>
      </cdr:txBody>
    </cdr:sp>
  </cdr:relSizeAnchor>
  <cdr:relSizeAnchor xmlns:cdr="http://schemas.openxmlformats.org/drawingml/2006/chartDrawing">
    <cdr:from>
      <cdr:x>0.89383</cdr:x>
      <cdr:y>0.69303</cdr:y>
    </cdr:from>
    <cdr:to>
      <cdr:x>0.96789</cdr:x>
      <cdr:y>0.75153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423958" y="3643818"/>
          <a:ext cx="615142" cy="307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0.88761</cdr:x>
      <cdr:y>0.65431</cdr:y>
    </cdr:from>
    <cdr:to>
      <cdr:x>0.958</cdr:x>
      <cdr:y>0.7049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372310" y="3440232"/>
          <a:ext cx="584662" cy="266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rgbClr val="FFFF00"/>
              </a:solidFill>
              <a:latin typeface="+mj-lt"/>
            </a:rPr>
            <a:t>34.10</a:t>
          </a:r>
          <a:r>
            <a:rPr lang="en-US" sz="1100" dirty="0">
              <a:solidFill>
                <a:srgbClr val="FFFF00"/>
              </a:solidFill>
            </a:rPr>
            <a:t>”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0.32472</cdr:x>
      <cdr:y>0.52937</cdr:y>
    </cdr:from>
    <cdr:to>
      <cdr:x>0.52883</cdr:x>
      <cdr:y>0.55799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7000" y="2819400"/>
          <a:ext cx="1676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0.31544</cdr:x>
      <cdr:y>0.51507</cdr:y>
    </cdr:from>
    <cdr:to>
      <cdr:x>0.51955</cdr:x>
      <cdr:y>0.55799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0800" y="2743200"/>
          <a:ext cx="1676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0.39894</cdr:x>
      <cdr:y>0.22892</cdr:y>
    </cdr:from>
    <cdr:to>
      <cdr:x>0.5381</cdr:x>
      <cdr:y>0.25753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76600" y="1219200"/>
          <a:ext cx="11430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0.19131</cdr:x>
      <cdr:y>0.0156</cdr:y>
    </cdr:from>
    <cdr:to>
      <cdr:x>0.41442</cdr:x>
      <cdr:y>0.06469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82931" y="76200"/>
          <a:ext cx="1962668" cy="2398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2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Times New Roman"/>
            </a:rPr>
            <a:t>WATER </a:t>
          </a:r>
          <a:r>
            <a:rPr lang="en-US" sz="1200" b="1" i="0" u="none" strike="noStrike" dirty="0">
              <a:solidFill>
                <a:srgbClr val="000000"/>
              </a:solidFill>
              <a:latin typeface="Calibri" panose="020F0502020204030204" pitchFamily="34" charset="0"/>
              <a:cs typeface="Times New Roman"/>
            </a:rPr>
            <a:t>CONTENT</a:t>
          </a:r>
          <a:r>
            <a:rPr lang="en-US" sz="12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Times New Roman"/>
            </a:rPr>
            <a:t> (IN.)</a:t>
          </a:r>
        </a:p>
      </cdr:txBody>
    </cdr:sp>
  </cdr:relSizeAnchor>
  <cdr:relSizeAnchor xmlns:cdr="http://schemas.openxmlformats.org/drawingml/2006/chartDrawing">
    <cdr:from>
      <cdr:x>0.14286</cdr:x>
      <cdr:y>0.33939</cdr:y>
    </cdr:from>
    <cdr:to>
      <cdr:x>0.9787</cdr:x>
      <cdr:y>0.33939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7CFED05-0A69-4018-864C-F2BD1A9D2B0A}"/>
            </a:ext>
          </a:extLst>
        </cdr:cNvPr>
        <cdr:cNvCxnSpPr/>
      </cdr:nvCxnSpPr>
      <cdr:spPr>
        <a:xfrm xmlns:a="http://schemas.openxmlformats.org/drawingml/2006/main">
          <a:off x="1306345" y="1883368"/>
          <a:ext cx="7642921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0.32472</cdr:x>
      <cdr:y>0.52937</cdr:y>
    </cdr:from>
    <cdr:to>
      <cdr:x>0.52883</cdr:x>
      <cdr:y>0.55799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7000" y="2819400"/>
          <a:ext cx="1676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0.31544</cdr:x>
      <cdr:y>0.51507</cdr:y>
    </cdr:from>
    <cdr:to>
      <cdr:x>0.51955</cdr:x>
      <cdr:y>0.55799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0800" y="2743200"/>
          <a:ext cx="1676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0.20273</cdr:x>
      <cdr:y>0.17326</cdr:y>
    </cdr:from>
    <cdr:to>
      <cdr:x>0.42794</cdr:x>
      <cdr:y>0.23177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53739" y="846515"/>
          <a:ext cx="2059320" cy="28586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2022 Avg. = 23.8”; 85% Avg.</a:t>
          </a:r>
        </a:p>
      </cdr:txBody>
    </cdr:sp>
  </cdr:relSizeAnchor>
  <cdr:relSizeAnchor xmlns:cdr="http://schemas.openxmlformats.org/drawingml/2006/chartDrawing">
    <cdr:from>
      <cdr:x>0.14667</cdr:x>
      <cdr:y>0.26918</cdr:y>
    </cdr:from>
    <cdr:to>
      <cdr:x>0.9787</cdr:x>
      <cdr:y>0.26918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9021BB6D-1781-4EC2-98A1-961B994E4000}"/>
            </a:ext>
          </a:extLst>
        </cdr:cNvPr>
        <cdr:cNvCxnSpPr/>
      </cdr:nvCxnSpPr>
      <cdr:spPr>
        <a:xfrm xmlns:a="http://schemas.openxmlformats.org/drawingml/2006/main">
          <a:off x="1341183" y="1493786"/>
          <a:ext cx="7608083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70C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0.39894</cdr:x>
      <cdr:y>0.22892</cdr:y>
    </cdr:from>
    <cdr:to>
      <cdr:x>0.5381</cdr:x>
      <cdr:y>0.25753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76600" y="1219200"/>
          <a:ext cx="11430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0.21667</cdr:x>
      <cdr:y>0.09358</cdr:y>
    </cdr:from>
    <cdr:to>
      <cdr:x>0.40605</cdr:x>
      <cdr:y>0.14632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981200" y="457200"/>
          <a:ext cx="1731690" cy="2576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Historical Avg. = 27.9”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0.4955</cdr:x>
      <cdr:y>0.5493</cdr:y>
    </cdr:from>
    <cdr:to>
      <cdr:x>0.73779</cdr:x>
      <cdr:y>0.70886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86182" y="3306677"/>
          <a:ext cx="2193657" cy="9605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3/16/2022</a:t>
          </a:r>
          <a:endParaRPr lang="en-US" sz="1400" b="1" i="0" u="none" strike="noStrike" baseline="0" dirty="0">
            <a:solidFill>
              <a:srgbClr val="000000"/>
            </a:solidFill>
            <a:latin typeface="+mj-lt"/>
            <a:cs typeface="Arial" panose="020B0604020202020204" pitchFamily="34" charset="0"/>
          </a:endParaRPr>
        </a:p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STORAGE = </a:t>
          </a:r>
          <a:r>
            <a:rPr lang="en-US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200,700 </a:t>
          </a:r>
          <a:r>
            <a:rPr lang="en-US" sz="1400" b="1" i="0" u="none" strike="noStrike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AF</a:t>
          </a:r>
        </a:p>
        <a:p xmlns:a="http://schemas.openxmlformats.org/drawingml/2006/main">
          <a:pPr algn="l" rtl="0">
            <a:defRPr sz="1000"/>
          </a:pPr>
          <a:r>
            <a:rPr lang="en-US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94%</a:t>
          </a:r>
          <a:r>
            <a:rPr lang="en-US" sz="1400" b="1" i="0" u="none" strike="noStrike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 OF 8 YEAR AVERAGE</a:t>
          </a:r>
        </a:p>
        <a:p xmlns:a="http://schemas.openxmlformats.org/drawingml/2006/main">
          <a:pPr algn="l" rtl="0">
            <a:defRPr sz="1000"/>
          </a:pPr>
          <a:r>
            <a:rPr lang="en-US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74</a:t>
          </a:r>
          <a:r>
            <a:rPr lang="en-US" sz="1400" b="1" i="0" u="none" strike="noStrike" baseline="0" dirty="0">
              <a:solidFill>
                <a:srgbClr val="000000"/>
              </a:solidFill>
              <a:latin typeface="+mj-lt"/>
              <a:cs typeface="Arial" panose="020B0604020202020204" pitchFamily="34" charset="0"/>
            </a:rPr>
            <a:t>% OF CAPACITY</a:t>
          </a:r>
        </a:p>
        <a:p xmlns:a="http://schemas.openxmlformats.org/drawingml/2006/main">
          <a:pPr algn="l" rtl="0">
            <a:defRPr sz="1000"/>
          </a:pPr>
          <a:endParaRPr lang="en-US" sz="12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0.18919</cdr:x>
      <cdr:y>0.16444</cdr:y>
    </cdr:from>
    <cdr:to>
      <cdr:x>0.28889</cdr:x>
      <cdr:y>0.21368</cdr:y>
    </cdr:to>
    <cdr:sp macro="" textlink="">
      <cdr:nvSpPr>
        <cdr:cNvPr id="1051" name="Text Box 2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2926" y="989911"/>
          <a:ext cx="902669" cy="2964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dirty="0">
              <a:solidFill>
                <a:srgbClr val="FF0000"/>
              </a:solidFill>
              <a:latin typeface="+mj-lt"/>
              <a:cs typeface="Arial" panose="020B0604020202020204" pitchFamily="34" charset="0"/>
            </a:rPr>
            <a:t>200,700 </a:t>
          </a:r>
          <a:r>
            <a:rPr lang="en-US" sz="1400" b="1" i="0" u="none" strike="noStrike" baseline="0" dirty="0">
              <a:solidFill>
                <a:srgbClr val="FF0000"/>
              </a:solidFill>
              <a:latin typeface="+mj-lt"/>
              <a:cs typeface="Arial"/>
            </a:rPr>
            <a:t>AF</a:t>
          </a:r>
        </a:p>
        <a:p xmlns:a="http://schemas.openxmlformats.org/drawingml/2006/main">
          <a:pPr algn="l" rtl="0">
            <a:defRPr sz="1000"/>
          </a:pPr>
          <a:endParaRPr lang="en-US" sz="1200" b="1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0.26046</cdr:x>
      <cdr:y>0.20098</cdr:y>
    </cdr:from>
    <cdr:to>
      <cdr:x>0.44588</cdr:x>
      <cdr:y>0.33775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C6A0E6D7-CC59-4C1D-929E-46662601CC2B}"/>
            </a:ext>
          </a:extLst>
        </cdr:cNvPr>
        <cdr:cNvCxnSpPr/>
      </cdr:nvCxnSpPr>
      <cdr:spPr>
        <a:xfrm xmlns:a="http://schemas.openxmlformats.org/drawingml/2006/main">
          <a:off x="2358177" y="1209851"/>
          <a:ext cx="1678765" cy="82332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0.31361</cdr:x>
      <cdr:y>0.70116</cdr:y>
    </cdr:from>
    <cdr:to>
      <cdr:x>0.59343</cdr:x>
      <cdr:y>0.74903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19102" y="4412436"/>
          <a:ext cx="2426025" cy="301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0.08554</cdr:x>
      <cdr:y>0.10188</cdr:y>
    </cdr:from>
    <cdr:to>
      <cdr:x>0.53617</cdr:x>
      <cdr:y>0.49117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0632" y="639944"/>
          <a:ext cx="3901733" cy="2445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Feb. 2022 = 17% more than Feb 2021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Annual 2022 Total = 6% more than 2021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400" b="1" i="0" u="none" strike="noStrike" kern="0" cap="none" spc="0" normalizeH="0" baseline="0" noProof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endParaRPr lang="en-US" sz="1400" b="1" baseline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0.09687</cdr:x>
      <cdr:y>0.11537</cdr:y>
    </cdr:from>
    <cdr:to>
      <cdr:x>0.43773</cdr:x>
      <cdr:y>0.18148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38530" y="724549"/>
          <a:ext cx="2950536" cy="415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1727"/>
          </a:xfrm>
          <a:prstGeom prst="rect">
            <a:avLst/>
          </a:prstGeom>
        </p:spPr>
        <p:txBody>
          <a:bodyPr vert="horz" lIns="94102" tIns="47051" rIns="94102" bIns="4705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1727"/>
          </a:xfrm>
          <a:prstGeom prst="rect">
            <a:avLst/>
          </a:prstGeom>
        </p:spPr>
        <p:txBody>
          <a:bodyPr vert="horz" lIns="94102" tIns="47051" rIns="94102" bIns="47051" rtlCol="0"/>
          <a:lstStyle>
            <a:lvl1pPr algn="r">
              <a:defRPr sz="1100"/>
            </a:lvl1pPr>
          </a:lstStyle>
          <a:p>
            <a:fld id="{BFCC4FA8-45C0-4930-92F4-42624D1CBE9D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200150"/>
            <a:ext cx="4314825" cy="323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02" tIns="47051" rIns="94102" bIns="470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88"/>
            <a:ext cx="5852160" cy="3780473"/>
          </a:xfrm>
          <a:prstGeom prst="rect">
            <a:avLst/>
          </a:prstGeom>
        </p:spPr>
        <p:txBody>
          <a:bodyPr vert="horz" lIns="94102" tIns="47051" rIns="94102" bIns="4705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4102" tIns="47051" rIns="94102" bIns="4705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4102" tIns="47051" rIns="94102" bIns="47051" rtlCol="0" anchor="b"/>
          <a:lstStyle>
            <a:lvl1pPr algn="r">
              <a:defRPr sz="1100"/>
            </a:lvl1pPr>
          </a:lstStyle>
          <a:p>
            <a:fld id="{10B9E2CE-6975-4339-AA0F-1B54FC32F3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3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048">
              <a:defRPr/>
            </a:pPr>
            <a:fld id="{A4A80AA3-9F71-440D-A5B3-99082B444003}" type="slidenum">
              <a:rPr lang="en-US">
                <a:solidFill>
                  <a:prstClr val="black"/>
                </a:solidFill>
                <a:latin typeface="Calibri"/>
              </a:rPr>
              <a:pPr defTabSz="934048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142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3C93B7-22C5-4A03-96B0-0FC31BFB44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9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1014">
              <a:defRPr/>
            </a:pPr>
            <a:fld id="{A4A80AA3-9F71-440D-A5B3-99082B444003}" type="slidenum">
              <a:rPr lang="en-US">
                <a:solidFill>
                  <a:prstClr val="black"/>
                </a:solidFill>
                <a:latin typeface="Calibri"/>
              </a:rPr>
              <a:pPr defTabSz="94101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44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7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0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3757-FAD2-491E-9BB0-C910960E9DB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6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1" y="1371600"/>
            <a:ext cx="7851648" cy="1828800"/>
          </a:xfrm>
          <a:ln>
            <a:noFill/>
          </a:ln>
        </p:spPr>
        <p:txBody>
          <a:bodyPr vert="horz" tIns="0" rIns="1828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1" y="3228536"/>
            <a:ext cx="7854696" cy="1752600"/>
          </a:xfrm>
        </p:spPr>
        <p:txBody>
          <a:bodyPr lIns="0" rIns="18285"/>
          <a:lstStyle>
            <a:lvl1pPr marL="0" marR="45714" indent="0" algn="r">
              <a:buNone/>
              <a:defRPr>
                <a:solidFill>
                  <a:schemeClr val="tx1"/>
                </a:solidFill>
              </a:defRPr>
            </a:lvl1pPr>
            <a:lvl2pPr marL="457146" indent="0" algn="ctr">
              <a:buNone/>
            </a:lvl2pPr>
            <a:lvl3pPr marL="914293" indent="0" algn="ctr">
              <a:buNone/>
            </a:lvl3pPr>
            <a:lvl4pPr marL="1371440" indent="0" algn="ctr">
              <a:buNone/>
            </a:lvl4pPr>
            <a:lvl5pPr marL="1828586" indent="0" algn="ctr">
              <a:buNone/>
            </a:lvl5pPr>
            <a:lvl6pPr marL="2285733" indent="0" algn="ctr">
              <a:buNone/>
            </a:lvl6pPr>
            <a:lvl7pPr marL="2742879" indent="0" algn="ctr">
              <a:buNone/>
            </a:lvl7pPr>
            <a:lvl8pPr marL="3200026" indent="0" algn="ctr">
              <a:buNone/>
            </a:lvl8pPr>
            <a:lvl9pPr marL="365717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0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9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3" y="1316737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3" y="2704665"/>
            <a:ext cx="7772400" cy="1509712"/>
          </a:xfrm>
        </p:spPr>
        <p:txBody>
          <a:bodyPr lIns="45714" rIns="45714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9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6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4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14" tIns="0" rIns="45714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14" tIns="0" rIns="45714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2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2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60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48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0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3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5" rIns="18285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00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 defTabSz="91429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 defTabSz="914293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76998"/>
            <a:ext cx="2212848" cy="1582621"/>
          </a:xfrm>
        </p:spPr>
        <p:txBody>
          <a:bodyPr vert="horz" lIns="45714" tIns="45714" rIns="45714" bIns="45714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1" rIns="45714" bIns="45714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/>
          <a:p>
            <a:pPr defTabSz="91429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/>
          <a:p>
            <a:pPr defTabSz="914293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4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94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3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3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2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17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9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2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496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94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2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6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85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74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94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65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51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834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82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01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64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81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85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3091B9-1154-4BF4-ABD7-F59E78DCA49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9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4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0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6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0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293"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3"/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293"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2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/>
          <a:p>
            <a:pPr defTabSz="91429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anchor="t" compatLnSpc="1"/>
          <a:lstStyle/>
          <a:p>
            <a:pPr defTabSz="91429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4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9" tIns="45714" rIns="91429" bIns="45714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93"/>
            <a:fld id="{81FC4A3D-6FC9-409C-8926-D82AA70C9F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293"/>
              <a:t>3/23/2022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93"/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93"/>
            <a:fld id="{CE6A47FB-B073-4979-A58B-E87F3E0B1B3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 defTabSz="914293"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10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9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93"/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06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88" indent="-27428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5" indent="-24685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indent="-24685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581" indent="-21028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69" indent="-21028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57" indent="-21028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15" indent="-18285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04" indent="-182859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591" indent="-18285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25AD10-79DE-4039-9963-1B1387F6F8BF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5BE6C-4E7D-4443-ADD6-9C3F6B1091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25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3" b="17051"/>
          <a:stretch/>
        </p:blipFill>
        <p:spPr bwMode="auto">
          <a:xfrm>
            <a:off x="-13581" y="2760616"/>
            <a:ext cx="9144000" cy="359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581" y="402325"/>
            <a:ext cx="9144000" cy="2358291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Nevada Irrigation District</a:t>
            </a:r>
            <a:br>
              <a:rPr lang="en-US" sz="4800" dirty="0"/>
            </a:br>
            <a:r>
              <a:rPr lang="en-US" sz="4800" dirty="0"/>
              <a:t>Water Supply Update </a:t>
            </a:r>
            <a:br>
              <a:rPr lang="en-US" sz="4800" dirty="0"/>
            </a:br>
            <a:r>
              <a:rPr lang="en-US" sz="4800" dirty="0"/>
              <a:t>March 23,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2101" y="6360377"/>
            <a:ext cx="7309730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0" marR="0" lvl="0" indent="0" algn="l" defTabSz="9142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Proudly serving portions of Nevada, Placer, and Yuba Counties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9503B46-E5B6-4DCB-B0D5-1465D710F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10" y="3037313"/>
            <a:ext cx="2318818" cy="30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78CDCB1-32BA-4FA8-8D50-E7D55A74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50FB5-20EB-4E33-A402-451B026BC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53" y="-964734"/>
            <a:ext cx="5931017" cy="77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2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Reservoir Storage Level Plot 2">
            <a:extLst>
              <a:ext uri="{FF2B5EF4-FFF2-40B4-BE49-F238E27FC236}">
                <a16:creationId xmlns:a16="http://schemas.microsoft.com/office/drawing/2014/main" id="{56B90C71-D30B-431A-8504-1AF3023D1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95250"/>
            <a:ext cx="73818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19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servoir Storage Level Plot 2">
            <a:extLst>
              <a:ext uri="{FF2B5EF4-FFF2-40B4-BE49-F238E27FC236}">
                <a16:creationId xmlns:a16="http://schemas.microsoft.com/office/drawing/2014/main" id="{8E9BD138-89D9-482D-8F36-EAB66FDE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95250"/>
            <a:ext cx="73818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3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ervoir Storage Level Plot 2">
            <a:extLst>
              <a:ext uri="{FF2B5EF4-FFF2-40B4-BE49-F238E27FC236}">
                <a16:creationId xmlns:a16="http://schemas.microsoft.com/office/drawing/2014/main" id="{FBFF3ED3-7CD3-4C71-A2E2-7ACB78A3B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95250"/>
            <a:ext cx="73818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1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Reservoir Storage Level Plot 2">
            <a:extLst>
              <a:ext uri="{FF2B5EF4-FFF2-40B4-BE49-F238E27FC236}">
                <a16:creationId xmlns:a16="http://schemas.microsoft.com/office/drawing/2014/main" id="{EC8C55D6-BA57-4D9F-B2A4-90B60AC8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95250"/>
            <a:ext cx="73818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2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1C5A942-5880-4703-944A-6FBFFB2CEF62}"/>
              </a:ext>
            </a:extLst>
          </p:cNvPr>
          <p:cNvGraphicFramePr>
            <a:graphicFrameLocks noGrp="1"/>
          </p:cNvGraphicFramePr>
          <p:nvPr/>
        </p:nvGraphicFramePr>
        <p:xfrm>
          <a:off x="242844" y="288324"/>
          <a:ext cx="8658311" cy="62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720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CC55E-079E-419B-B653-291E1A65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9" y="175582"/>
            <a:ext cx="7595107" cy="898289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D7FE3-DA18-46A0-B341-80350F78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3871"/>
            <a:ext cx="8229600" cy="5608547"/>
          </a:xfrm>
        </p:spPr>
        <p:txBody>
          <a:bodyPr>
            <a:normAutofit/>
          </a:bodyPr>
          <a:lstStyle/>
          <a:p>
            <a:r>
              <a:rPr lang="en-US" dirty="0"/>
              <a:t>NID Remains in Stage 1 Drought</a:t>
            </a:r>
          </a:p>
          <a:p>
            <a:pPr lvl="1"/>
            <a:r>
              <a:rPr lang="en-US" dirty="0"/>
              <a:t>Asking for 10% reductions on all water use</a:t>
            </a:r>
          </a:p>
          <a:p>
            <a:pPr lvl="1"/>
            <a:r>
              <a:rPr lang="en-US" dirty="0"/>
              <a:t>Irrigation customers who voluntarily reduced last year will start this year at the reduced amount</a:t>
            </a:r>
          </a:p>
          <a:p>
            <a:pPr lvl="2"/>
            <a:r>
              <a:rPr lang="en-US" dirty="0"/>
              <a:t>Can call into Customer Service if this is a problem</a:t>
            </a:r>
          </a:p>
          <a:p>
            <a:pPr lvl="1"/>
            <a:r>
              <a:rPr lang="en-US" dirty="0"/>
              <a:t>Irrigation customers that voluntarily reduce will reserve their right to return to previous allotments after drought</a:t>
            </a:r>
          </a:p>
          <a:p>
            <a:r>
              <a:rPr lang="en-US" dirty="0"/>
              <a:t>Standard rates in affect</a:t>
            </a:r>
          </a:p>
          <a:p>
            <a:pPr lvl="1"/>
            <a:r>
              <a:rPr lang="en-US" dirty="0"/>
              <a:t>Fees increases authorized last year have led to high call volume</a:t>
            </a:r>
          </a:p>
          <a:p>
            <a:r>
              <a:rPr lang="en-US" dirty="0"/>
              <a:t>Full allotment of PG&amp;E water will be purchased (built into the 2022 budget)</a:t>
            </a:r>
          </a:p>
          <a:p>
            <a:r>
              <a:rPr lang="en-US" dirty="0"/>
              <a:t>State sent notifications of new and increased drought actions coming soon</a:t>
            </a:r>
          </a:p>
          <a:p>
            <a:r>
              <a:rPr lang="en-US" dirty="0"/>
              <a:t>Staff will return after April snow survey with detailed forecast</a:t>
            </a:r>
          </a:p>
          <a:p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6CE2E6-285D-4105-A7E0-1B8C2888C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06" y="0"/>
            <a:ext cx="1148607" cy="15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79259" y="202276"/>
            <a:ext cx="7772400" cy="75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BOWMAN LAKE PRECIPITATION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323482"/>
              </p:ext>
            </p:extLst>
          </p:nvPr>
        </p:nvGraphicFramePr>
        <p:xfrm>
          <a:off x="412559" y="956345"/>
          <a:ext cx="8305800" cy="549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7467600" y="3733800"/>
            <a:ext cx="609600" cy="22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" tIns="2743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16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4633" y="295835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NID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SNOW SURVEY</a:t>
            </a:r>
            <a:br>
              <a:rPr lang="en-US" sz="3600" b="1" dirty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MARCH 1, 2022 WATER CONTENT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52400" y="1676400"/>
          <a:ext cx="8796866" cy="503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57879"/>
              </p:ext>
            </p:extLst>
          </p:nvPr>
        </p:nvGraphicFramePr>
        <p:xfrm>
          <a:off x="0" y="1308684"/>
          <a:ext cx="9144000" cy="5549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140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5355AC-1ECC-463A-AA16-DDABA5BA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80" y="0"/>
            <a:ext cx="4887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239000" cy="381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NID RESERVOIR STORAGE 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19462466"/>
              </p:ext>
            </p:extLst>
          </p:nvPr>
        </p:nvGraphicFramePr>
        <p:xfrm>
          <a:off x="23611" y="685800"/>
          <a:ext cx="905384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81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B1ED20-0935-48C0-A1FB-1836EBDC3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2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145FF7D-0B60-44F3-9130-D7AECFE7A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9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870FC2D-2A86-46CE-B2EC-5195729E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72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3FB8F26-E6BF-4645-8EA6-DA3AC78F2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676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11264</TotalTime>
  <Words>238</Words>
  <Application>Microsoft Office PowerPoint</Application>
  <PresentationFormat>On-screen Show (4:3)</PresentationFormat>
  <Paragraphs>40</Paragraphs>
  <Slides>17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Constantia</vt:lpstr>
      <vt:lpstr>Times New Roman</vt:lpstr>
      <vt:lpstr>Wingdings 2</vt:lpstr>
      <vt:lpstr>Wingdings 3</vt:lpstr>
      <vt:lpstr>1_Office Theme</vt:lpstr>
      <vt:lpstr>Flow</vt:lpstr>
      <vt:lpstr>Ion</vt:lpstr>
      <vt:lpstr>Nevada Irrigation District Water Supply Update  March 23, 2022</vt:lpstr>
      <vt:lpstr>PowerPoint Presentation</vt:lpstr>
      <vt:lpstr>NID SNOW SURVEY MARCH 1, 2022 WATER CONTENT</vt:lpstr>
      <vt:lpstr>PowerPoint Presentation</vt:lpstr>
      <vt:lpstr>NID RESERVOIR STORAGE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Nevada Irrigation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Nevada County Ag Commission Water Supply Update  July 17, 2019</dc:title>
  <dc:creator>Chip Close</dc:creator>
  <cp:lastModifiedBy>Chip Close</cp:lastModifiedBy>
  <cp:revision>387</cp:revision>
  <cp:lastPrinted>2022-01-27T23:46:17Z</cp:lastPrinted>
  <dcterms:created xsi:type="dcterms:W3CDTF">2019-07-17T16:55:36Z</dcterms:created>
  <dcterms:modified xsi:type="dcterms:W3CDTF">2022-03-23T14:28:53Z</dcterms:modified>
</cp:coreProperties>
</file>